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4416DFB-A14B-4553-978B-84715702449A}"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12DC6-721F-4EF1-9A0A-9E5AB0B13BA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05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16DFB-A14B-4553-978B-84715702449A}"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104649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16DFB-A14B-4553-978B-84715702449A}"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12DC6-721F-4EF1-9A0A-9E5AB0B13BA0}"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76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16DFB-A14B-4553-978B-84715702449A}"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75219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416DFB-A14B-4553-978B-84715702449A}"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12DC6-721F-4EF1-9A0A-9E5AB0B13BA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601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16DFB-A14B-4553-978B-84715702449A}"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1768492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16DFB-A14B-4553-978B-84715702449A}"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147301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16DFB-A14B-4553-978B-84715702449A}"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330093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16DFB-A14B-4553-978B-84715702449A}"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176063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4416DFB-A14B-4553-978B-84715702449A}"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12DC6-721F-4EF1-9A0A-9E5AB0B13BA0}" type="slidenum">
              <a:rPr lang="en-US" smtClean="0"/>
              <a:t>‹#›</a:t>
            </a:fld>
            <a:endParaRPr lang="en-US"/>
          </a:p>
        </p:txBody>
      </p:sp>
    </p:spTree>
    <p:extLst>
      <p:ext uri="{BB962C8B-B14F-4D97-AF65-F5344CB8AC3E}">
        <p14:creationId xmlns:p14="http://schemas.microsoft.com/office/powerpoint/2010/main" val="359172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416DFB-A14B-4553-978B-84715702449A}"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12DC6-721F-4EF1-9A0A-9E5AB0B13BA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45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4416DFB-A14B-4553-978B-84715702449A}" type="datetimeFigureOut">
              <a:rPr lang="en-US" smtClean="0"/>
              <a:t>2/24/2021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612DC6-721F-4EF1-9A0A-9E5AB0B13BA0}"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458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کلان</a:t>
            </a:r>
            <a:endParaRPr lang="en-US" dirty="0"/>
          </a:p>
        </p:txBody>
      </p:sp>
      <p:sp>
        <p:nvSpPr>
          <p:cNvPr id="3" name="Subtitle 2"/>
          <p:cNvSpPr>
            <a:spLocks noGrp="1"/>
          </p:cNvSpPr>
          <p:nvPr>
            <p:ph type="subTitle" idx="1"/>
          </p:nvPr>
        </p:nvSpPr>
        <p:spPr/>
        <p:txBody>
          <a:bodyPr>
            <a:normAutofit/>
          </a:bodyPr>
          <a:lstStyle/>
          <a:p>
            <a:r>
              <a:rPr lang="fa-IR" sz="4400" dirty="0" smtClean="0"/>
              <a:t>جلسه </a:t>
            </a:r>
            <a:r>
              <a:rPr lang="fa-IR" sz="4400" dirty="0" smtClean="0"/>
              <a:t>ششم</a:t>
            </a:r>
            <a:endParaRPr lang="en-US" sz="4400" dirty="0"/>
          </a:p>
        </p:txBody>
      </p:sp>
    </p:spTree>
    <p:extLst>
      <p:ext uri="{BB962C8B-B14F-4D97-AF65-F5344CB8AC3E}">
        <p14:creationId xmlns:p14="http://schemas.microsoft.com/office/powerpoint/2010/main" val="841349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rtl="1">
              <a:buFont typeface="Wingdings" panose="05000000000000000000" pitchFamily="2" charset="2"/>
              <a:buChar char="v"/>
            </a:pPr>
            <a:r>
              <a:rPr lang="fa-IR" sz="2800" dirty="0" smtClean="0"/>
              <a:t>همانطور که ملاحظه می‌شود </a:t>
            </a:r>
            <a:r>
              <a:rPr lang="fa-IR" sz="2800" dirty="0"/>
              <a:t>عدد ۴ در صورت و مخرج با هم ساده شده و لذا از این به بعد فقط جمع قیمت ها را در صورت و مخرج مینویسیم. در واقع اعداد به دست آمده چیزی جز یک شاخص ساده قیمت نیستند که در سال ۶۹ یعنی سال مبنا و پایه مساوی یک است و در سال ۱۳۷۰ مساوی ۱.۷۴ می باشد. یعنی قیمتها ۱.۷۴ برابر شده </a:t>
            </a:r>
            <a:r>
              <a:rPr lang="fa-IR" sz="2800" dirty="0" smtClean="0"/>
              <a:t>است. </a:t>
            </a:r>
            <a:r>
              <a:rPr lang="fa-IR" sz="2800" dirty="0"/>
              <a:t>در سال ۱۳۷۱ مساوی </a:t>
            </a:r>
            <a:r>
              <a:rPr lang="fa-IR" sz="2800" dirty="0" smtClean="0"/>
              <a:t>۲.۶۴ </a:t>
            </a:r>
            <a:r>
              <a:rPr lang="fa-IR" sz="2800" dirty="0"/>
              <a:t>است یعنی قیمت‌ها در سال ۷۱ نسبت به سال ۶۹ به طور متوسط ۲.۶۴ برابر شده است. از آنجا که صورت و مخرج عبارات فوق ریال دارند با تقسیم کردن بر همدیگر ریال حذف شده و عدد ۱.۷۴ یک عدد محض است و لذا تنها معنی ۱.۷۴ این است که به طور متوسط قیمت‌ها از سال ۶۹ تا سال ۷۰ حدود ۱.۷۴ برابر شده </a:t>
            </a:r>
            <a:r>
              <a:rPr lang="fa-IR" sz="2800" dirty="0" smtClean="0"/>
              <a:t>است.</a:t>
            </a:r>
            <a:endParaRPr lang="en-US" sz="2800" dirty="0"/>
          </a:p>
        </p:txBody>
      </p:sp>
    </p:spTree>
    <p:extLst>
      <p:ext uri="{BB962C8B-B14F-4D97-AF65-F5344CB8AC3E}">
        <p14:creationId xmlns:p14="http://schemas.microsoft.com/office/powerpoint/2010/main" val="3709755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قدم بعدی آن است که شاخص ساده فوق را اندکی اصلاح کرده و در قیمت هر کالا مقدار آن را به عنوان اهمیت و وزن </a:t>
            </a:r>
            <a:r>
              <a:rPr lang="fa-IR" dirty="0" smtClean="0"/>
              <a:t>ضرب </a:t>
            </a:r>
            <a:r>
              <a:rPr lang="fa-IR" dirty="0"/>
              <a:t>کنیم که برای انجام این کار فرمول های مختلفی پیشنهاد شده است که عبارتند از : </a:t>
            </a:r>
            <a:endParaRPr lang="fa-IR" dirty="0" smtClean="0"/>
          </a:p>
          <a:p>
            <a:pPr algn="r" rtl="1">
              <a:buFont typeface="Wingdings" panose="05000000000000000000" pitchFamily="2" charset="2"/>
              <a:buChar char="v"/>
            </a:pPr>
            <a:r>
              <a:rPr lang="fa-IR" dirty="0" smtClean="0"/>
              <a:t>فرمول </a:t>
            </a:r>
            <a:r>
              <a:rPr lang="fa-IR" dirty="0"/>
              <a:t>لاسپیرز </a:t>
            </a:r>
            <a:endParaRPr lang="fa-IR" dirty="0" smtClean="0"/>
          </a:p>
          <a:p>
            <a:pPr algn="r" rtl="1">
              <a:buFont typeface="Wingdings" panose="05000000000000000000" pitchFamily="2" charset="2"/>
              <a:buChar char="v"/>
            </a:pPr>
            <a:r>
              <a:rPr lang="fa-IR" dirty="0" smtClean="0"/>
              <a:t>فرمول پاشه</a:t>
            </a:r>
          </a:p>
          <a:p>
            <a:pPr algn="r" rtl="1">
              <a:buFont typeface="Wingdings" panose="05000000000000000000" pitchFamily="2" charset="2"/>
              <a:buChar char="v"/>
            </a:pPr>
            <a:r>
              <a:rPr lang="fa-IR" dirty="0" smtClean="0"/>
              <a:t> </a:t>
            </a:r>
            <a:r>
              <a:rPr lang="fa-IR" dirty="0"/>
              <a:t>فرمول </a:t>
            </a:r>
            <a:r>
              <a:rPr lang="fa-IR" dirty="0" smtClean="0"/>
              <a:t>فیشر</a:t>
            </a:r>
          </a:p>
          <a:p>
            <a:pPr algn="r" rtl="1">
              <a:buFont typeface="Wingdings" panose="05000000000000000000" pitchFamily="2" charset="2"/>
              <a:buChar char="v"/>
            </a:pPr>
            <a:r>
              <a:rPr lang="fa-IR" dirty="0" smtClean="0"/>
              <a:t> </a:t>
            </a:r>
            <a:r>
              <a:rPr lang="fa-IR" dirty="0"/>
              <a:t>و فرمول مارشال اجورث </a:t>
            </a:r>
            <a:endParaRPr lang="en-US" dirty="0"/>
          </a:p>
        </p:txBody>
      </p:sp>
    </p:spTree>
    <p:extLst>
      <p:ext uri="{BB962C8B-B14F-4D97-AF65-F5344CB8AC3E}">
        <p14:creationId xmlns:p14="http://schemas.microsoft.com/office/powerpoint/2010/main" val="436813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فرمول لاسپیرز:</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dirty="0" smtClean="0"/>
                  <a:t>فرمول لاسپیرز بیان می‌کند که باید مقدار کالاهای تولید شده در سال پایه در قیمت کالاها ضرب شود زیرا ما قصد داریم نشان دهیم به طور متوسط قیمت کالاهایی که در سال مبنا و پایه وجود داشته و تولید و مصرف شده است چه تغییری کرده است. اگر از فرمول لاسپیرز استفاده کنیم شاخص قیمت لاستیک بارز برای سال ۶۹ تا ۷۱ چنین است:</a:t>
                </a:r>
              </a:p>
              <a:p>
                <a:pPr marL="0" indent="0">
                  <a:buNone/>
                </a:pPr>
                <a:r>
                  <a:rPr lang="fa-IR" sz="2000" dirty="0" smtClean="0"/>
                  <a:t>شاخص قیمت لاسپیرز برای سال 1369 </a:t>
                </a:r>
                <a14:m>
                  <m:oMath xmlns:m="http://schemas.openxmlformats.org/officeDocument/2006/math">
                    <m:r>
                      <a:rPr lang="en-US" sz="2000" i="1">
                        <a:latin typeface="Cambria Math" panose="02040503050406030204" pitchFamily="18" charset="0"/>
                      </a:rPr>
                      <m:t>=</m:t>
                    </m:r>
                    <m:f>
                      <m:fPr>
                        <m:ctrlPr>
                          <a:rPr lang="en-US" sz="2000" i="1">
                            <a:latin typeface="Cambria Math" panose="02040503050406030204" pitchFamily="18" charset="0"/>
                          </a:rPr>
                        </m:ctrlPr>
                      </m:fPr>
                      <m:num>
                        <m:r>
                          <a:rPr lang="fa-IR" sz="2000" i="1">
                            <a:latin typeface="Cambria Math" panose="02040503050406030204" pitchFamily="18" charset="0"/>
                          </a:rPr>
                          <m:t>1000</m:t>
                        </m:r>
                        <m:r>
                          <a:rPr lang="fa-IR" sz="2000" b="0" i="1" smtClean="0">
                            <a:latin typeface="Cambria Math" panose="02040503050406030204" pitchFamily="18" charset="0"/>
                          </a:rPr>
                          <m:t>∗</m:t>
                        </m:r>
                        <m:r>
                          <a:rPr lang="fa-IR" sz="2000" b="0" i="1" smtClean="0">
                            <a:latin typeface="Cambria Math" panose="02040503050406030204" pitchFamily="18" charset="0"/>
                          </a:rPr>
                          <m:t>100</m:t>
                        </m:r>
                        <m:r>
                          <a:rPr lang="fa-IR" sz="2000" i="1">
                            <a:latin typeface="Cambria Math" panose="02040503050406030204" pitchFamily="18" charset="0"/>
                          </a:rPr>
                          <m:t>+</m:t>
                        </m:r>
                        <m:r>
                          <a:rPr lang="fa-IR" sz="2000" i="1">
                            <a:latin typeface="Cambria Math" panose="02040503050406030204" pitchFamily="18" charset="0"/>
                          </a:rPr>
                          <m:t>15000</m:t>
                        </m:r>
                        <m:r>
                          <a:rPr lang="fa-IR" sz="2000" b="0" i="1" smtClean="0">
                            <a:latin typeface="Cambria Math" panose="02040503050406030204" pitchFamily="18" charset="0"/>
                          </a:rPr>
                          <m:t>∗</m:t>
                        </m:r>
                        <m:r>
                          <a:rPr lang="fa-IR" sz="2000" b="0" i="1" smtClean="0">
                            <a:latin typeface="Cambria Math" panose="02040503050406030204" pitchFamily="18" charset="0"/>
                          </a:rPr>
                          <m:t>80</m:t>
                        </m:r>
                        <m:r>
                          <a:rPr lang="fa-IR" sz="2000" i="1">
                            <a:latin typeface="Cambria Math" panose="02040503050406030204" pitchFamily="18" charset="0"/>
                          </a:rPr>
                          <m:t>+</m:t>
                        </m:r>
                        <m:r>
                          <a:rPr lang="fa-IR" sz="2000" i="1">
                            <a:latin typeface="Cambria Math" panose="02040503050406030204" pitchFamily="18" charset="0"/>
                          </a:rPr>
                          <m:t>100000</m:t>
                        </m:r>
                        <m:r>
                          <a:rPr lang="fa-IR" sz="2000" b="0" i="1" smtClean="0">
                            <a:latin typeface="Cambria Math" panose="02040503050406030204" pitchFamily="18" charset="0"/>
                          </a:rPr>
                          <m:t>∗</m:t>
                        </m:r>
                        <m:r>
                          <a:rPr lang="fa-IR" sz="2000" b="0" i="1" smtClean="0">
                            <a:latin typeface="Cambria Math" panose="02040503050406030204" pitchFamily="18" charset="0"/>
                          </a:rPr>
                          <m:t>30</m:t>
                        </m:r>
                        <m:r>
                          <a:rPr lang="fa-IR" sz="2000" i="1">
                            <a:latin typeface="Cambria Math" panose="02040503050406030204" pitchFamily="18" charset="0"/>
                          </a:rPr>
                          <m:t>+</m:t>
                        </m:r>
                        <m:r>
                          <a:rPr lang="fa-IR" sz="2000" i="1">
                            <a:latin typeface="Cambria Math" panose="02040503050406030204" pitchFamily="18" charset="0"/>
                          </a:rPr>
                          <m:t>200000</m:t>
                        </m:r>
                        <m:r>
                          <a:rPr lang="fa-IR" sz="2000" b="0" i="1" smtClean="0">
                            <a:latin typeface="Cambria Math" panose="02040503050406030204" pitchFamily="18" charset="0"/>
                          </a:rPr>
                          <m:t>∗</m:t>
                        </m:r>
                        <m:r>
                          <a:rPr lang="fa-IR" sz="2000" b="0" i="1" smtClean="0">
                            <a:latin typeface="Cambria Math" panose="02040503050406030204" pitchFamily="18" charset="0"/>
                          </a:rPr>
                          <m:t>10</m:t>
                        </m:r>
                      </m:num>
                      <m:den>
                        <m:r>
                          <a:rPr lang="fa-IR" sz="2000" i="1">
                            <a:latin typeface="Cambria Math" panose="02040503050406030204" pitchFamily="18" charset="0"/>
                          </a:rPr>
                          <m:t>1000</m:t>
                        </m:r>
                        <m:r>
                          <a:rPr lang="fa-IR" sz="2000" b="0" i="1" smtClean="0">
                            <a:latin typeface="Cambria Math" panose="02040503050406030204" pitchFamily="18" charset="0"/>
                          </a:rPr>
                          <m:t>∗</m:t>
                        </m:r>
                        <m:r>
                          <a:rPr lang="fa-IR" sz="2000" b="0" i="1" smtClean="0">
                            <a:latin typeface="Cambria Math" panose="02040503050406030204" pitchFamily="18" charset="0"/>
                          </a:rPr>
                          <m:t>100</m:t>
                        </m:r>
                        <m:r>
                          <a:rPr lang="fa-IR" sz="2000" i="1">
                            <a:latin typeface="Cambria Math" panose="02040503050406030204" pitchFamily="18" charset="0"/>
                          </a:rPr>
                          <m:t>+</m:t>
                        </m:r>
                        <m:r>
                          <a:rPr lang="fa-IR" sz="2000" i="1">
                            <a:latin typeface="Cambria Math" panose="02040503050406030204" pitchFamily="18" charset="0"/>
                          </a:rPr>
                          <m:t>15000</m:t>
                        </m:r>
                        <m:r>
                          <a:rPr lang="fa-IR" sz="2000" b="0" i="1" smtClean="0">
                            <a:latin typeface="Cambria Math" panose="02040503050406030204" pitchFamily="18" charset="0"/>
                          </a:rPr>
                          <m:t>∗</m:t>
                        </m:r>
                        <m:r>
                          <a:rPr lang="fa-IR" sz="2000" b="0" i="1" smtClean="0">
                            <a:latin typeface="Cambria Math" panose="02040503050406030204" pitchFamily="18" charset="0"/>
                          </a:rPr>
                          <m:t>80</m:t>
                        </m:r>
                        <m:r>
                          <a:rPr lang="fa-IR" sz="2000" i="1">
                            <a:latin typeface="Cambria Math" panose="02040503050406030204" pitchFamily="18" charset="0"/>
                          </a:rPr>
                          <m:t>+</m:t>
                        </m:r>
                        <m:r>
                          <a:rPr lang="fa-IR" sz="2000" i="1">
                            <a:latin typeface="Cambria Math" panose="02040503050406030204" pitchFamily="18" charset="0"/>
                          </a:rPr>
                          <m:t>100000</m:t>
                        </m:r>
                        <m:r>
                          <a:rPr lang="fa-IR" sz="2000" b="0" i="1" smtClean="0">
                            <a:latin typeface="Cambria Math" panose="02040503050406030204" pitchFamily="18" charset="0"/>
                          </a:rPr>
                          <m:t>∗</m:t>
                        </m:r>
                        <m:r>
                          <a:rPr lang="fa-IR" sz="2000" b="0" i="1" smtClean="0">
                            <a:latin typeface="Cambria Math" panose="02040503050406030204" pitchFamily="18" charset="0"/>
                          </a:rPr>
                          <m:t>30</m:t>
                        </m:r>
                        <m:r>
                          <a:rPr lang="fa-IR" sz="2000" i="1">
                            <a:latin typeface="Cambria Math" panose="02040503050406030204" pitchFamily="18" charset="0"/>
                          </a:rPr>
                          <m:t>+</m:t>
                        </m:r>
                        <m:r>
                          <a:rPr lang="fa-IR" sz="2000" i="1">
                            <a:latin typeface="Cambria Math" panose="02040503050406030204" pitchFamily="18" charset="0"/>
                          </a:rPr>
                          <m:t>200000</m:t>
                        </m:r>
                        <m:r>
                          <a:rPr lang="fa-IR" sz="2000" b="0" i="1" smtClean="0">
                            <a:latin typeface="Cambria Math" panose="02040503050406030204" pitchFamily="18" charset="0"/>
                          </a:rPr>
                          <m:t>∗</m:t>
                        </m:r>
                        <m:r>
                          <a:rPr lang="fa-IR" sz="2000" b="0" i="1" smtClean="0">
                            <a:latin typeface="Cambria Math" panose="02040503050406030204" pitchFamily="18" charset="0"/>
                          </a:rPr>
                          <m:t>10</m:t>
                        </m:r>
                      </m:den>
                    </m:f>
                    <m:r>
                      <a:rPr lang="fa-IR" sz="2000">
                        <a:latin typeface="Cambria Math" panose="02040503050406030204" pitchFamily="18" charset="0"/>
                      </a:rPr>
                      <m:t>=</m:t>
                    </m:r>
                    <m:r>
                      <a:rPr lang="fa-IR" sz="2000">
                        <a:latin typeface="Cambria Math" panose="02040503050406030204" pitchFamily="18" charset="0"/>
                      </a:rPr>
                      <m:t>1</m:t>
                    </m:r>
                  </m:oMath>
                </a14:m>
                <a:endParaRPr lang="fa-IR" sz="2000" dirty="0" smtClean="0"/>
              </a:p>
              <a:p>
                <a:pPr marL="0" indent="0">
                  <a:buNone/>
                </a:pPr>
                <a:endParaRPr lang="fa-IR" sz="2000" dirty="0"/>
              </a:p>
              <a:p>
                <a:pPr marL="0" indent="0">
                  <a:buNone/>
                </a:pPr>
                <a:r>
                  <a:rPr lang="fa-IR" sz="2000" dirty="0"/>
                  <a:t>شاخص قیمت لاسپیرز برای سال </a:t>
                </a:r>
                <a:r>
                  <a:rPr lang="fa-IR" sz="2000" dirty="0" smtClean="0"/>
                  <a:t>1370 </a:t>
                </a:r>
                <a14:m>
                  <m:oMath xmlns:m="http://schemas.openxmlformats.org/officeDocument/2006/math">
                    <m:r>
                      <a:rPr lang="en-US" sz="2000" i="1">
                        <a:latin typeface="Cambria Math" panose="02040503050406030204" pitchFamily="18" charset="0"/>
                      </a:rPr>
                      <m:t>=</m:t>
                    </m:r>
                    <m:f>
                      <m:fPr>
                        <m:ctrlPr>
                          <a:rPr lang="en-US" sz="2000" i="1">
                            <a:latin typeface="Cambria Math" panose="02040503050406030204" pitchFamily="18" charset="0"/>
                          </a:rPr>
                        </m:ctrlPr>
                      </m:fPr>
                      <m:num>
                        <m:r>
                          <a:rPr lang="fa-IR" sz="2000" b="0" i="1" smtClean="0">
                            <a:latin typeface="Cambria Math" panose="02040503050406030204" pitchFamily="18" charset="0"/>
                          </a:rPr>
                          <m:t>1500</m:t>
                        </m:r>
                        <m:r>
                          <a:rPr lang="fa-IR" sz="2000" i="1">
                            <a:latin typeface="Cambria Math" panose="02040503050406030204" pitchFamily="18" charset="0"/>
                          </a:rPr>
                          <m:t>∗</m:t>
                        </m:r>
                        <m:r>
                          <a:rPr lang="fa-IR" sz="2000" i="1">
                            <a:latin typeface="Cambria Math" panose="02040503050406030204" pitchFamily="18" charset="0"/>
                          </a:rPr>
                          <m:t>100</m:t>
                        </m:r>
                        <m:r>
                          <a:rPr lang="fa-IR" sz="2000" i="1">
                            <a:latin typeface="Cambria Math" panose="02040503050406030204" pitchFamily="18" charset="0"/>
                          </a:rPr>
                          <m:t>+</m:t>
                        </m:r>
                        <m:r>
                          <a:rPr lang="fa-IR" sz="2000" b="0" i="1" smtClean="0">
                            <a:latin typeface="Cambria Math" panose="02040503050406030204" pitchFamily="18" charset="0"/>
                          </a:rPr>
                          <m:t>20000</m:t>
                        </m:r>
                        <m:r>
                          <a:rPr lang="fa-IR" sz="2000" i="1">
                            <a:latin typeface="Cambria Math" panose="02040503050406030204" pitchFamily="18" charset="0"/>
                          </a:rPr>
                          <m:t>∗</m:t>
                        </m:r>
                        <m:r>
                          <a:rPr lang="fa-IR" sz="2000" i="1">
                            <a:latin typeface="Cambria Math" panose="02040503050406030204" pitchFamily="18" charset="0"/>
                          </a:rPr>
                          <m:t>80</m:t>
                        </m:r>
                        <m:r>
                          <a:rPr lang="fa-IR" sz="2000" i="1">
                            <a:latin typeface="Cambria Math" panose="02040503050406030204" pitchFamily="18" charset="0"/>
                          </a:rPr>
                          <m:t>+</m:t>
                        </m:r>
                        <m:r>
                          <a:rPr lang="fa-IR" sz="2000" i="1">
                            <a:latin typeface="Cambria Math" panose="02040503050406030204" pitchFamily="18" charset="0"/>
                          </a:rPr>
                          <m:t>180000</m:t>
                        </m:r>
                        <m:r>
                          <a:rPr lang="fa-IR" sz="2000" i="1">
                            <a:latin typeface="Cambria Math" panose="02040503050406030204" pitchFamily="18" charset="0"/>
                          </a:rPr>
                          <m:t>∗</m:t>
                        </m:r>
                        <m:r>
                          <a:rPr lang="fa-IR" sz="2000" i="1">
                            <a:latin typeface="Cambria Math" panose="02040503050406030204" pitchFamily="18" charset="0"/>
                          </a:rPr>
                          <m:t>30</m:t>
                        </m:r>
                        <m:r>
                          <a:rPr lang="fa-IR" sz="2000" i="1">
                            <a:latin typeface="Cambria Math" panose="02040503050406030204" pitchFamily="18" charset="0"/>
                          </a:rPr>
                          <m:t>+</m:t>
                        </m:r>
                        <m:r>
                          <a:rPr lang="fa-IR" sz="2000" b="0" i="1" smtClean="0">
                            <a:latin typeface="Cambria Math" panose="02040503050406030204" pitchFamily="18" charset="0"/>
                          </a:rPr>
                          <m:t>350000</m:t>
                        </m:r>
                        <m:r>
                          <a:rPr lang="fa-IR" sz="2000" i="1">
                            <a:latin typeface="Cambria Math" panose="02040503050406030204" pitchFamily="18" charset="0"/>
                          </a:rPr>
                          <m:t>∗</m:t>
                        </m:r>
                        <m:r>
                          <a:rPr lang="fa-IR" sz="2000" i="1">
                            <a:latin typeface="Cambria Math" panose="02040503050406030204" pitchFamily="18" charset="0"/>
                          </a:rPr>
                          <m:t>10</m:t>
                        </m:r>
                      </m:num>
                      <m:den>
                        <m:r>
                          <a:rPr lang="fa-IR" sz="2000" i="1">
                            <a:latin typeface="Cambria Math" panose="02040503050406030204" pitchFamily="18" charset="0"/>
                          </a:rPr>
                          <m:t>1000</m:t>
                        </m:r>
                        <m:r>
                          <a:rPr lang="fa-IR" sz="2000" i="1">
                            <a:latin typeface="Cambria Math" panose="02040503050406030204" pitchFamily="18" charset="0"/>
                          </a:rPr>
                          <m:t>∗</m:t>
                        </m:r>
                        <m:r>
                          <a:rPr lang="fa-IR" sz="2000" i="1">
                            <a:latin typeface="Cambria Math" panose="02040503050406030204" pitchFamily="18" charset="0"/>
                          </a:rPr>
                          <m:t>100</m:t>
                        </m:r>
                        <m:r>
                          <a:rPr lang="fa-IR" sz="2000" i="1">
                            <a:latin typeface="Cambria Math" panose="02040503050406030204" pitchFamily="18" charset="0"/>
                          </a:rPr>
                          <m:t>+</m:t>
                        </m:r>
                        <m:r>
                          <a:rPr lang="fa-IR" sz="2000" i="1">
                            <a:latin typeface="Cambria Math" panose="02040503050406030204" pitchFamily="18" charset="0"/>
                          </a:rPr>
                          <m:t>15000</m:t>
                        </m:r>
                        <m:r>
                          <a:rPr lang="fa-IR" sz="2000" i="1">
                            <a:latin typeface="Cambria Math" panose="02040503050406030204" pitchFamily="18" charset="0"/>
                          </a:rPr>
                          <m:t>∗</m:t>
                        </m:r>
                        <m:r>
                          <a:rPr lang="fa-IR" sz="2000" i="1">
                            <a:latin typeface="Cambria Math" panose="02040503050406030204" pitchFamily="18" charset="0"/>
                          </a:rPr>
                          <m:t>80</m:t>
                        </m:r>
                        <m:r>
                          <a:rPr lang="fa-IR" sz="2000" i="1">
                            <a:latin typeface="Cambria Math" panose="02040503050406030204" pitchFamily="18" charset="0"/>
                          </a:rPr>
                          <m:t>+</m:t>
                        </m:r>
                        <m:r>
                          <a:rPr lang="fa-IR" sz="2000" i="1">
                            <a:latin typeface="Cambria Math" panose="02040503050406030204" pitchFamily="18" charset="0"/>
                          </a:rPr>
                          <m:t>100000</m:t>
                        </m:r>
                        <m:r>
                          <a:rPr lang="fa-IR" sz="2000" i="1">
                            <a:latin typeface="Cambria Math" panose="02040503050406030204" pitchFamily="18" charset="0"/>
                          </a:rPr>
                          <m:t>∗</m:t>
                        </m:r>
                        <m:r>
                          <a:rPr lang="fa-IR" sz="2000" i="1">
                            <a:latin typeface="Cambria Math" panose="02040503050406030204" pitchFamily="18" charset="0"/>
                          </a:rPr>
                          <m:t>30</m:t>
                        </m:r>
                        <m:r>
                          <a:rPr lang="fa-IR" sz="2000" i="1">
                            <a:latin typeface="Cambria Math" panose="02040503050406030204" pitchFamily="18" charset="0"/>
                          </a:rPr>
                          <m:t>+</m:t>
                        </m:r>
                        <m:r>
                          <a:rPr lang="fa-IR" sz="2000" i="1">
                            <a:latin typeface="Cambria Math" panose="02040503050406030204" pitchFamily="18" charset="0"/>
                          </a:rPr>
                          <m:t>200000</m:t>
                        </m:r>
                        <m:r>
                          <a:rPr lang="fa-IR" sz="2000" i="1">
                            <a:latin typeface="Cambria Math" panose="02040503050406030204" pitchFamily="18" charset="0"/>
                          </a:rPr>
                          <m:t>∗</m:t>
                        </m:r>
                        <m:r>
                          <a:rPr lang="fa-IR" sz="2000" i="1">
                            <a:latin typeface="Cambria Math" panose="02040503050406030204" pitchFamily="18" charset="0"/>
                          </a:rPr>
                          <m:t>10</m:t>
                        </m:r>
                      </m:den>
                    </m:f>
                    <m:r>
                      <a:rPr lang="fa-IR" sz="2000">
                        <a:latin typeface="Cambria Math" panose="02040503050406030204" pitchFamily="18" charset="0"/>
                      </a:rPr>
                      <m:t>=</m:t>
                    </m:r>
                    <m:r>
                      <a:rPr lang="fa-IR" sz="2000">
                        <a:latin typeface="Cambria Math" panose="02040503050406030204" pitchFamily="18" charset="0"/>
                      </a:rPr>
                      <m:t>1</m:t>
                    </m:r>
                  </m:oMath>
                </a14:m>
                <a:r>
                  <a:rPr lang="fa-IR" sz="2000" dirty="0" smtClean="0"/>
                  <a:t>.69</a:t>
                </a:r>
              </a:p>
              <a:p>
                <a:pPr marL="0" indent="0">
                  <a:buNone/>
                </a:pPr>
                <a:endParaRPr lang="fa-IR" sz="2000" dirty="0"/>
              </a:p>
              <a:p>
                <a:pPr marL="0" indent="0">
                  <a:buNone/>
                </a:pPr>
                <a:r>
                  <a:rPr lang="fa-IR" sz="2000" dirty="0"/>
                  <a:t>شاخص قیمت لاسپیرز برای سال </a:t>
                </a:r>
                <a:r>
                  <a:rPr lang="fa-IR" sz="2000" dirty="0" smtClean="0"/>
                  <a:t>1371 </a:t>
                </a:r>
                <a14:m>
                  <m:oMath xmlns:m="http://schemas.openxmlformats.org/officeDocument/2006/math">
                    <m:r>
                      <a:rPr lang="en-US" sz="2000" i="1">
                        <a:latin typeface="Cambria Math" panose="02040503050406030204" pitchFamily="18" charset="0"/>
                      </a:rPr>
                      <m:t>=</m:t>
                    </m:r>
                    <m:f>
                      <m:fPr>
                        <m:ctrlPr>
                          <a:rPr lang="en-US" sz="2000" i="1">
                            <a:latin typeface="Cambria Math" panose="02040503050406030204" pitchFamily="18" charset="0"/>
                          </a:rPr>
                        </m:ctrlPr>
                      </m:fPr>
                      <m:num>
                        <m:r>
                          <a:rPr lang="fa-IR" sz="2000" b="0" i="1" smtClean="0">
                            <a:latin typeface="Cambria Math" panose="02040503050406030204" pitchFamily="18" charset="0"/>
                          </a:rPr>
                          <m:t>2</m:t>
                        </m:r>
                        <m:r>
                          <a:rPr lang="fa-IR" sz="2000" i="1">
                            <a:latin typeface="Cambria Math" panose="02040503050406030204" pitchFamily="18" charset="0"/>
                          </a:rPr>
                          <m:t>000</m:t>
                        </m:r>
                        <m:r>
                          <a:rPr lang="fa-IR" sz="2000" i="1">
                            <a:latin typeface="Cambria Math" panose="02040503050406030204" pitchFamily="18" charset="0"/>
                          </a:rPr>
                          <m:t>∗</m:t>
                        </m:r>
                        <m:r>
                          <a:rPr lang="fa-IR" sz="2000" i="1">
                            <a:latin typeface="Cambria Math" panose="02040503050406030204" pitchFamily="18" charset="0"/>
                          </a:rPr>
                          <m:t>100</m:t>
                        </m:r>
                        <m:r>
                          <a:rPr lang="fa-IR" sz="2000" i="1">
                            <a:latin typeface="Cambria Math" panose="02040503050406030204" pitchFamily="18" charset="0"/>
                          </a:rPr>
                          <m:t>+</m:t>
                        </m:r>
                        <m:r>
                          <a:rPr lang="fa-IR" sz="2000" b="0" i="1" smtClean="0">
                            <a:latin typeface="Cambria Math" panose="02040503050406030204" pitchFamily="18" charset="0"/>
                          </a:rPr>
                          <m:t>31</m:t>
                        </m:r>
                        <m:r>
                          <a:rPr lang="fa-IR" sz="2000" i="1">
                            <a:latin typeface="Cambria Math" panose="02040503050406030204" pitchFamily="18" charset="0"/>
                          </a:rPr>
                          <m:t>000</m:t>
                        </m:r>
                        <m:r>
                          <a:rPr lang="fa-IR" sz="2000" i="1">
                            <a:latin typeface="Cambria Math" panose="02040503050406030204" pitchFamily="18" charset="0"/>
                          </a:rPr>
                          <m:t>∗</m:t>
                        </m:r>
                        <m:r>
                          <a:rPr lang="fa-IR" sz="2000" i="1">
                            <a:latin typeface="Cambria Math" panose="02040503050406030204" pitchFamily="18" charset="0"/>
                          </a:rPr>
                          <m:t>80</m:t>
                        </m:r>
                        <m:r>
                          <a:rPr lang="fa-IR" sz="2000" i="1">
                            <a:latin typeface="Cambria Math" panose="02040503050406030204" pitchFamily="18" charset="0"/>
                          </a:rPr>
                          <m:t>+</m:t>
                        </m:r>
                        <m:r>
                          <a:rPr lang="fa-IR" sz="2000" b="0" i="1" smtClean="0">
                            <a:latin typeface="Cambria Math" panose="02040503050406030204" pitchFamily="18" charset="0"/>
                          </a:rPr>
                          <m:t>250000</m:t>
                        </m:r>
                        <m:r>
                          <a:rPr lang="fa-IR" sz="2000" i="1">
                            <a:latin typeface="Cambria Math" panose="02040503050406030204" pitchFamily="18" charset="0"/>
                          </a:rPr>
                          <m:t>∗</m:t>
                        </m:r>
                        <m:r>
                          <a:rPr lang="fa-IR" sz="2000" i="1">
                            <a:latin typeface="Cambria Math" panose="02040503050406030204" pitchFamily="18" charset="0"/>
                          </a:rPr>
                          <m:t>30</m:t>
                        </m:r>
                        <m:r>
                          <a:rPr lang="fa-IR" sz="2000" i="1">
                            <a:latin typeface="Cambria Math" panose="02040503050406030204" pitchFamily="18" charset="0"/>
                          </a:rPr>
                          <m:t>+</m:t>
                        </m:r>
                        <m:r>
                          <a:rPr lang="fa-IR" sz="2000" b="0" i="1" smtClean="0">
                            <a:latin typeface="Cambria Math" panose="02040503050406030204" pitchFamily="18" charset="0"/>
                          </a:rPr>
                          <m:t>550000</m:t>
                        </m:r>
                        <m:r>
                          <a:rPr lang="fa-IR" sz="2000" i="1">
                            <a:latin typeface="Cambria Math" panose="02040503050406030204" pitchFamily="18" charset="0"/>
                          </a:rPr>
                          <m:t>∗</m:t>
                        </m:r>
                        <m:r>
                          <a:rPr lang="fa-IR" sz="2000" i="1">
                            <a:latin typeface="Cambria Math" panose="02040503050406030204" pitchFamily="18" charset="0"/>
                          </a:rPr>
                          <m:t>10</m:t>
                        </m:r>
                      </m:num>
                      <m:den>
                        <m:r>
                          <a:rPr lang="fa-IR" sz="2000" i="1">
                            <a:latin typeface="Cambria Math" panose="02040503050406030204" pitchFamily="18" charset="0"/>
                          </a:rPr>
                          <m:t>1000</m:t>
                        </m:r>
                        <m:r>
                          <a:rPr lang="fa-IR" sz="2000" i="1">
                            <a:latin typeface="Cambria Math" panose="02040503050406030204" pitchFamily="18" charset="0"/>
                          </a:rPr>
                          <m:t>∗</m:t>
                        </m:r>
                        <m:r>
                          <a:rPr lang="fa-IR" sz="2000" i="1">
                            <a:latin typeface="Cambria Math" panose="02040503050406030204" pitchFamily="18" charset="0"/>
                          </a:rPr>
                          <m:t>100</m:t>
                        </m:r>
                        <m:r>
                          <a:rPr lang="fa-IR" sz="2000" i="1">
                            <a:latin typeface="Cambria Math" panose="02040503050406030204" pitchFamily="18" charset="0"/>
                          </a:rPr>
                          <m:t>+</m:t>
                        </m:r>
                        <m:r>
                          <a:rPr lang="fa-IR" sz="2000" i="1">
                            <a:latin typeface="Cambria Math" panose="02040503050406030204" pitchFamily="18" charset="0"/>
                          </a:rPr>
                          <m:t>15000</m:t>
                        </m:r>
                        <m:r>
                          <a:rPr lang="fa-IR" sz="2000" i="1">
                            <a:latin typeface="Cambria Math" panose="02040503050406030204" pitchFamily="18" charset="0"/>
                          </a:rPr>
                          <m:t>∗</m:t>
                        </m:r>
                        <m:r>
                          <a:rPr lang="fa-IR" sz="2000" i="1">
                            <a:latin typeface="Cambria Math" panose="02040503050406030204" pitchFamily="18" charset="0"/>
                          </a:rPr>
                          <m:t>80</m:t>
                        </m:r>
                        <m:r>
                          <a:rPr lang="fa-IR" sz="2000" i="1">
                            <a:latin typeface="Cambria Math" panose="02040503050406030204" pitchFamily="18" charset="0"/>
                          </a:rPr>
                          <m:t>+</m:t>
                        </m:r>
                        <m:r>
                          <a:rPr lang="fa-IR" sz="2000" i="1">
                            <a:latin typeface="Cambria Math" panose="02040503050406030204" pitchFamily="18" charset="0"/>
                          </a:rPr>
                          <m:t>100000</m:t>
                        </m:r>
                        <m:r>
                          <a:rPr lang="fa-IR" sz="2000" i="1">
                            <a:latin typeface="Cambria Math" panose="02040503050406030204" pitchFamily="18" charset="0"/>
                          </a:rPr>
                          <m:t>∗</m:t>
                        </m:r>
                        <m:r>
                          <a:rPr lang="fa-IR" sz="2000" i="1">
                            <a:latin typeface="Cambria Math" panose="02040503050406030204" pitchFamily="18" charset="0"/>
                          </a:rPr>
                          <m:t>30</m:t>
                        </m:r>
                        <m:r>
                          <a:rPr lang="fa-IR" sz="2000" i="1">
                            <a:latin typeface="Cambria Math" panose="02040503050406030204" pitchFamily="18" charset="0"/>
                          </a:rPr>
                          <m:t>+</m:t>
                        </m:r>
                        <m:r>
                          <a:rPr lang="fa-IR" sz="2000" i="1">
                            <a:latin typeface="Cambria Math" panose="02040503050406030204" pitchFamily="18" charset="0"/>
                          </a:rPr>
                          <m:t>200000</m:t>
                        </m:r>
                        <m:r>
                          <a:rPr lang="fa-IR" sz="2000" i="1">
                            <a:latin typeface="Cambria Math" panose="02040503050406030204" pitchFamily="18" charset="0"/>
                          </a:rPr>
                          <m:t>∗</m:t>
                        </m:r>
                        <m:r>
                          <a:rPr lang="fa-IR" sz="2000" i="1">
                            <a:latin typeface="Cambria Math" panose="02040503050406030204" pitchFamily="18" charset="0"/>
                          </a:rPr>
                          <m:t>10</m:t>
                        </m:r>
                      </m:den>
                    </m:f>
                    <m:r>
                      <a:rPr lang="fa-IR" sz="2000">
                        <a:latin typeface="Cambria Math" panose="02040503050406030204" pitchFamily="18" charset="0"/>
                      </a:rPr>
                      <m:t>=</m:t>
                    </m:r>
                    <m:r>
                      <a:rPr lang="fa-IR" sz="2000" b="0" i="0" smtClean="0">
                        <a:latin typeface="Cambria Math" panose="02040503050406030204" pitchFamily="18" charset="0"/>
                      </a:rPr>
                      <m:t>2</m:t>
                    </m:r>
                    <m:r>
                      <a:rPr lang="fa-IR" sz="2000" b="0" i="0" smtClean="0">
                        <a:latin typeface="Cambria Math" panose="02040503050406030204" pitchFamily="18" charset="0"/>
                      </a:rPr>
                      <m:t>.</m:t>
                    </m:r>
                    <m:r>
                      <a:rPr lang="fa-IR" sz="2000" b="0" i="0" smtClean="0">
                        <a:latin typeface="Cambria Math" panose="02040503050406030204" pitchFamily="18" charset="0"/>
                      </a:rPr>
                      <m:t>5</m:t>
                    </m:r>
                  </m:oMath>
                </a14:m>
                <a:endParaRPr lang="fa-IR" sz="2000" dirty="0"/>
              </a:p>
              <a:p>
                <a:pPr marL="0" indent="0">
                  <a:buNone/>
                </a:pPr>
                <a:endParaRPr lang="fa-IR" sz="2000" dirty="0"/>
              </a:p>
              <a:p>
                <a:pPr marL="0" indent="0">
                  <a:buNone/>
                </a:pPr>
                <a:endParaRPr lang="fa-IR" sz="2000" dirty="0" smtClean="0"/>
              </a:p>
              <a:p>
                <a:pPr marL="0" indent="0">
                  <a:buNone/>
                </a:pPr>
                <a:endParaRPr lang="fa-IR" sz="2000" dirty="0"/>
              </a:p>
              <a:p>
                <a:pPr marL="0" indent="0">
                  <a:buNone/>
                </a:pPr>
                <a:endParaRPr lang="fa-IR" sz="2000" dirty="0" smtClean="0"/>
              </a:p>
              <a:p>
                <a:pPr rtl="1">
                  <a:buFont typeface="Wingdings" panose="05000000000000000000" pitchFamily="2" charset="2"/>
                  <a:buChar char="v"/>
                </a:pPr>
                <a:endParaRPr lang="fa-IR" dirty="0" smtClean="0"/>
              </a:p>
              <a:p>
                <a:pPr algn="r" rtl="1">
                  <a:buFont typeface="Wingdings" panose="05000000000000000000" pitchFamily="2" charset="2"/>
                  <a:buChar char="v"/>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191" t="-1818" r="-1129"/>
                </a:stretch>
              </a:blipFill>
            </p:spPr>
            <p:txBody>
              <a:bodyPr/>
              <a:lstStyle/>
              <a:p>
                <a:r>
                  <a:rPr lang="en-US">
                    <a:noFill/>
                  </a:rPr>
                  <a:t> </a:t>
                </a:r>
              </a:p>
            </p:txBody>
          </p:sp>
        </mc:Fallback>
      </mc:AlternateContent>
    </p:spTree>
    <p:extLst>
      <p:ext uri="{BB962C8B-B14F-4D97-AF65-F5344CB8AC3E}">
        <p14:creationId xmlns:p14="http://schemas.microsoft.com/office/powerpoint/2010/main" val="17176205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اعداد فوق نشان می‌دهند که به طور متوسط قیمت‌ها از 1 در سال </a:t>
            </a:r>
            <a:r>
              <a:rPr lang="fa-IR" dirty="0" smtClean="0"/>
              <a:t>1369 </a:t>
            </a:r>
            <a:r>
              <a:rPr lang="fa-IR" dirty="0"/>
              <a:t>به 1.69 و2.5 در سال‌های </a:t>
            </a:r>
            <a:r>
              <a:rPr lang="fa-IR" dirty="0" smtClean="0"/>
              <a:t>1370و 1371 </a:t>
            </a:r>
            <a:r>
              <a:rPr lang="fa-IR" dirty="0"/>
              <a:t>رسیده است </a:t>
            </a:r>
            <a:r>
              <a:rPr lang="fa-IR" dirty="0" smtClean="0"/>
              <a:t>.</a:t>
            </a:r>
          </a:p>
          <a:p>
            <a:pPr algn="r" rtl="1">
              <a:buFont typeface="Wingdings" panose="05000000000000000000" pitchFamily="2" charset="2"/>
              <a:buChar char="v"/>
            </a:pPr>
            <a:r>
              <a:rPr lang="fa-IR" dirty="0"/>
              <a:t>حسن محاسبه شاخص قیمت به صورت وزنی یعنی با ضرب کردن مقدار کالاها در قیمت آن‌ها در آن است که کالاهای با اهمیت و مصرف بیشتر برای جامعه وزن بیشتری در محاسبه شاخص قیمت به خود می‌گیرند.</a:t>
            </a:r>
            <a:endParaRPr lang="en-US" dirty="0"/>
          </a:p>
        </p:txBody>
      </p:sp>
    </p:spTree>
    <p:extLst>
      <p:ext uri="{BB962C8B-B14F-4D97-AF65-F5344CB8AC3E}">
        <p14:creationId xmlns:p14="http://schemas.microsoft.com/office/powerpoint/2010/main" val="2512514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پایان </a:t>
            </a:r>
            <a:r>
              <a:rPr lang="fa-IR" smtClean="0"/>
              <a:t>جلسه </a:t>
            </a:r>
            <a:r>
              <a:rPr lang="fa-IR" smtClean="0"/>
              <a:t>ششم</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3190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t>شاخص قیمت ها:</a:t>
            </a:r>
            <a:endParaRPr lang="en-US" sz="3600" dirty="0"/>
          </a:p>
        </p:txBody>
      </p:sp>
      <p:sp>
        <p:nvSpPr>
          <p:cNvPr id="3" name="Content Placeholder 2"/>
          <p:cNvSpPr>
            <a:spLocks noGrp="1"/>
          </p:cNvSpPr>
          <p:nvPr>
            <p:ph idx="1"/>
          </p:nvPr>
        </p:nvSpPr>
        <p:spPr/>
        <p:txBody>
          <a:bodyPr>
            <a:normAutofit fontScale="92500"/>
          </a:bodyPr>
          <a:lstStyle/>
          <a:p>
            <a:pPr algn="just" rtl="1">
              <a:buFont typeface="Wingdings" panose="05000000000000000000" pitchFamily="2" charset="2"/>
              <a:buChar char="v"/>
            </a:pPr>
            <a:r>
              <a:rPr lang="fa-IR" dirty="0"/>
              <a:t>یکی از مسائلی که در اقتصاد کلان مطرح می شود </a:t>
            </a:r>
            <a:r>
              <a:rPr lang="fa-IR" dirty="0" smtClean="0"/>
              <a:t>بیان قیمت </a:t>
            </a:r>
            <a:r>
              <a:rPr lang="fa-IR" dirty="0"/>
              <a:t>همه کالاها و خدمات به طور یکجا و به صورت کمی است. برای درک بهتر موضوع مثالی ارائه می کنیم</a:t>
            </a:r>
            <a:r>
              <a:rPr lang="fa-IR" dirty="0" smtClean="0"/>
              <a:t>.</a:t>
            </a:r>
          </a:p>
          <a:p>
            <a:pPr algn="just" rtl="1">
              <a:buFont typeface="Wingdings" panose="05000000000000000000" pitchFamily="2" charset="2"/>
              <a:buChar char="v"/>
            </a:pPr>
            <a:r>
              <a:rPr lang="fa-IR" dirty="0" smtClean="0"/>
              <a:t> </a:t>
            </a:r>
            <a:r>
              <a:rPr lang="fa-IR" dirty="0"/>
              <a:t>فرض کنید که یک شرکت تولیدی در سال ۱۳۷۰ مقدار </a:t>
            </a:r>
            <a:r>
              <a:rPr lang="fa-IR" dirty="0" smtClean="0"/>
              <a:t>2000تن </a:t>
            </a:r>
            <a:r>
              <a:rPr lang="fa-IR" dirty="0"/>
              <a:t>ماکارونی تولید کرده و به قیمت هر تن </a:t>
            </a:r>
            <a:r>
              <a:rPr lang="fa-IR" dirty="0" smtClean="0"/>
              <a:t>1000000ریال </a:t>
            </a:r>
            <a:r>
              <a:rPr lang="fa-IR" dirty="0"/>
              <a:t>فروخته است که ارزش فروش شرکت </a:t>
            </a:r>
            <a:r>
              <a:rPr lang="fa-IR" dirty="0" smtClean="0"/>
              <a:t>2000000000ریال </a:t>
            </a:r>
            <a:r>
              <a:rPr lang="fa-IR" dirty="0"/>
              <a:t>می شود . در سال ۱۳۷۵ هم این شرکت ۲۲۰۰ </a:t>
            </a:r>
            <a:r>
              <a:rPr lang="fa-IR" dirty="0" smtClean="0"/>
              <a:t>تن </a:t>
            </a:r>
            <a:r>
              <a:rPr lang="fa-IR" dirty="0"/>
              <a:t>ماکارونی تولید کرده و به قیمت هر تن </a:t>
            </a:r>
            <a:r>
              <a:rPr lang="fa-IR" dirty="0" smtClean="0"/>
              <a:t>3000000ریال </a:t>
            </a:r>
            <a:r>
              <a:rPr lang="fa-IR" dirty="0"/>
              <a:t>فروخته است که در نتیجه ارزش فروش </a:t>
            </a:r>
            <a:r>
              <a:rPr lang="fa-IR" dirty="0" smtClean="0"/>
              <a:t>شرکت6600000000 </a:t>
            </a:r>
            <a:r>
              <a:rPr lang="fa-IR" dirty="0"/>
              <a:t>ریال می شود. حال اگر ما اطلاع از مقدار و قیمت ماکارونی شرکت نداشته باشیم و تنها </a:t>
            </a:r>
            <a:r>
              <a:rPr lang="fa-IR" dirty="0" smtClean="0"/>
              <a:t>ارقام </a:t>
            </a:r>
            <a:r>
              <a:rPr lang="fa-IR" dirty="0"/>
              <a:t>فروش شرکت مذکور را در اختیار داشته باشیم مقایسه </a:t>
            </a:r>
            <a:r>
              <a:rPr lang="fa-IR" dirty="0" smtClean="0"/>
              <a:t>ارقام2000000000</a:t>
            </a:r>
            <a:r>
              <a:rPr lang="fa-IR" dirty="0"/>
              <a:t>  </a:t>
            </a:r>
            <a:r>
              <a:rPr lang="fa-IR" dirty="0" smtClean="0"/>
              <a:t>و6600000000 تصویرگمراه </a:t>
            </a:r>
            <a:r>
              <a:rPr lang="fa-IR" dirty="0"/>
              <a:t>کننده‌ای از مقایسه وضعیت فعالیت شرکت مذکور در دوسال فوق به ما میدهد</a:t>
            </a:r>
            <a:r>
              <a:rPr lang="fa-IR" dirty="0" smtClean="0"/>
              <a:t>.</a:t>
            </a:r>
          </a:p>
          <a:p>
            <a:pPr algn="just" rtl="1">
              <a:buFont typeface="Wingdings" panose="05000000000000000000" pitchFamily="2" charset="2"/>
              <a:buChar char="v"/>
            </a:pPr>
            <a:r>
              <a:rPr lang="fa-IR" dirty="0"/>
              <a:t>بر اساس ارگام فروش  </a:t>
            </a:r>
            <a:r>
              <a:rPr lang="fa-IR" dirty="0" smtClean="0"/>
              <a:t>2000000000و6600000000 </a:t>
            </a:r>
            <a:r>
              <a:rPr lang="fa-IR" dirty="0"/>
              <a:t>ریال سطح فعالیت شرکت مذکور در زمانی بین ۱۳۷۰ و ۱۳۷۵ به اندازه ۲۳۰ درصد افزایش یافته است ، </a:t>
            </a:r>
            <a:r>
              <a:rPr lang="fa-IR" dirty="0" smtClean="0"/>
              <a:t>اما اگر </a:t>
            </a:r>
            <a:r>
              <a:rPr lang="fa-IR" dirty="0"/>
              <a:t>به مقدار تولید نگاه کنیم که بیان مناسب‌تری از وضعیت شرکت مذکور است مقدار تولید از </a:t>
            </a:r>
            <a:r>
              <a:rPr lang="fa-IR" dirty="0" smtClean="0"/>
              <a:t>2000 تن </a:t>
            </a:r>
            <a:r>
              <a:rPr lang="fa-IR" dirty="0"/>
              <a:t>به دو </a:t>
            </a:r>
            <a:r>
              <a:rPr lang="fa-IR" dirty="0" smtClean="0"/>
              <a:t>2200 </a:t>
            </a:r>
            <a:r>
              <a:rPr lang="fa-IR" dirty="0"/>
              <a:t>تن یعنی ۱۰ درصد افزایش یافته است. بنابراین عامل اصلی در افزایش ارزش فروش شرکت مذکور سه برابر شدن قیمت ماکارونی بوده است که سبب گمراهی در استفاده از ارقام فروش می </a:t>
            </a:r>
            <a:r>
              <a:rPr lang="fa-IR" dirty="0" smtClean="0"/>
              <a:t>شود. </a:t>
            </a:r>
            <a:endParaRPr lang="en-US" dirty="0"/>
          </a:p>
        </p:txBody>
      </p:sp>
    </p:spTree>
    <p:extLst>
      <p:ext uri="{BB962C8B-B14F-4D97-AF65-F5344CB8AC3E}">
        <p14:creationId xmlns:p14="http://schemas.microsoft.com/office/powerpoint/2010/main" val="1761571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24128" y="2168204"/>
            <a:ext cx="9720073" cy="4313278"/>
          </a:xfrm>
        </p:spPr>
        <p:txBody>
          <a:bodyPr>
            <a:normAutofit fontScale="92500"/>
          </a:bodyPr>
          <a:lstStyle/>
          <a:p>
            <a:pPr algn="just" rtl="1">
              <a:buFont typeface="Wingdings" panose="05000000000000000000" pitchFamily="2" charset="2"/>
              <a:buChar char="v"/>
            </a:pPr>
            <a:r>
              <a:rPr lang="fa-IR" dirty="0"/>
              <a:t>در مثال فوق چون فقط با یک کالا سر و کار داریم می توانیم به راحتی مقدار افزایش فروش ناشی از افزایش مقدار تولید و افزایش فروش ناشی از افزایش قیمت را جدا کنیم و به راحتی با مقایسه ارقام تولید در دو سال مقدار افزایش واقعی فعالیت شرکت مذکور را بدست آوریم. اما اگر فرض کنیم که اطلاعاتی راجع به ارزش فروش کل بخش صنعت در اختیار داشته باشیم </a:t>
            </a:r>
            <a:r>
              <a:rPr lang="fa-IR" dirty="0" smtClean="0"/>
              <a:t>،آنگاه </a:t>
            </a:r>
            <a:r>
              <a:rPr lang="fa-IR" dirty="0"/>
              <a:t>مقایسه کار بسیار دشوار می شود. زیرا باید محاسبه کنیم که تک‌تک کالاها و خدمات هرکدام چند درصد افزایش ارزش فروش آنها به خاطر قیمت ها بوده است و چند درصد به خاطر افزایش مقدار تولید که کاری دشوار و غیر عملی بوده و تصویر </a:t>
            </a:r>
            <a:r>
              <a:rPr lang="fa-IR" dirty="0" smtClean="0"/>
              <a:t>روشنی </a:t>
            </a:r>
            <a:r>
              <a:rPr lang="fa-IR" dirty="0"/>
              <a:t>به دست </a:t>
            </a:r>
            <a:r>
              <a:rPr lang="fa-IR" dirty="0" smtClean="0"/>
              <a:t>نمی‌آید.</a:t>
            </a:r>
          </a:p>
          <a:p>
            <a:pPr algn="just" rtl="1">
              <a:buFont typeface="Wingdings" panose="05000000000000000000" pitchFamily="2" charset="2"/>
              <a:buChar char="v"/>
            </a:pPr>
            <a:r>
              <a:rPr lang="fa-IR" dirty="0"/>
              <a:t>یا اگر گفته شود که تولید ناخالص ملی  </a:t>
            </a:r>
            <a:r>
              <a:rPr lang="fa-IR" dirty="0" smtClean="0"/>
              <a:t>از </a:t>
            </a:r>
            <a:r>
              <a:rPr lang="fa-IR" dirty="0"/>
              <a:t>یک </a:t>
            </a:r>
            <a:r>
              <a:rPr lang="fa-IR" dirty="0" smtClean="0"/>
              <a:t>رقم </a:t>
            </a:r>
            <a:r>
              <a:rPr lang="fa-IR" dirty="0"/>
              <a:t>به </a:t>
            </a:r>
            <a:r>
              <a:rPr lang="fa-IR" dirty="0" smtClean="0"/>
              <a:t>رقم </a:t>
            </a:r>
            <a:r>
              <a:rPr lang="fa-IR" dirty="0"/>
              <a:t>دیگری رسیده است باز هم باید تک تک کالاها و خدمات را از نظر مقدار تولید و قیمت در هر سال مذکور مقایسه کنیم تا پی ببریم چه مقدار از افزایش تولید ناخالص ملی به خاطر قیمت ها بوده است و چه مقدار به خاطر تولید حقیقی که باز هم کاری غیر ممکن و پرهزینه بوده و نتیجه نیز از آن گرفته نمی‌شود </a:t>
            </a:r>
            <a:r>
              <a:rPr lang="fa-IR" dirty="0" smtClean="0"/>
              <a:t>.</a:t>
            </a:r>
          </a:p>
          <a:p>
            <a:pPr algn="just" rtl="1">
              <a:buFont typeface="Wingdings" panose="05000000000000000000" pitchFamily="2" charset="2"/>
              <a:buChar char="v"/>
            </a:pPr>
            <a:r>
              <a:rPr lang="fa-IR" dirty="0"/>
              <a:t>بنابراین در اقتصاد کلان نیاز داریم که اولاً به صورت خلاصه و به صورت کمی وضعیت قیمت‌ها را در سالهای مختلف با هم مقایسه کنیم و </a:t>
            </a:r>
            <a:r>
              <a:rPr lang="fa-IR" dirty="0" smtClean="0"/>
              <a:t>ثانیا </a:t>
            </a:r>
            <a:r>
              <a:rPr lang="fa-IR" dirty="0"/>
              <a:t>پی ببریم که از افزایش ارزش کالاها و خدمات چه مقدار مربوط به قیمت‌ها است که کنار گذاشته و افزایش ارزش کالاها و خدمات را بر اثر افزایش واقعی تولید به دست آوریم که هر دوی این نتایج با استفاده از شاخص قیمت ها امکان پذیر می باشد.</a:t>
            </a:r>
            <a:endParaRPr lang="en-US" dirty="0"/>
          </a:p>
        </p:txBody>
      </p:sp>
    </p:spTree>
    <p:extLst>
      <p:ext uri="{BB962C8B-B14F-4D97-AF65-F5344CB8AC3E}">
        <p14:creationId xmlns:p14="http://schemas.microsoft.com/office/powerpoint/2010/main" val="2935893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t>چگونگی محاسبه شاخص قیمت ها:</a:t>
            </a:r>
            <a:endParaRPr lang="en-US" sz="3200" dirty="0"/>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بحث خود را با یک مثال ساده شروع می کنیم</a:t>
            </a:r>
            <a:r>
              <a:rPr lang="fa-IR" dirty="0" smtClean="0"/>
              <a:t>.</a:t>
            </a:r>
          </a:p>
          <a:p>
            <a:pPr algn="r" rtl="1">
              <a:buFont typeface="Wingdings" panose="05000000000000000000" pitchFamily="2" charset="2"/>
              <a:buChar char="v"/>
            </a:pPr>
            <a:r>
              <a:rPr lang="fa-IR" dirty="0"/>
              <a:t>برای سادگی محاسبات فرض میکنیم فقط </a:t>
            </a:r>
            <a:r>
              <a:rPr lang="fa-IR" dirty="0" smtClean="0"/>
              <a:t>چهار </a:t>
            </a:r>
            <a:r>
              <a:rPr lang="fa-IR" dirty="0"/>
              <a:t>کالا وجود داشته باشد و در یک کشور فرضی فقط همین </a:t>
            </a:r>
            <a:r>
              <a:rPr lang="fa-IR" dirty="0" smtClean="0"/>
              <a:t>چهار </a:t>
            </a:r>
            <a:r>
              <a:rPr lang="fa-IR" dirty="0"/>
              <a:t>کالا تولید و خرید و فروش می‌شود که مقدار تولید و قیمت هر کالا برای سالهای </a:t>
            </a:r>
            <a:r>
              <a:rPr lang="fa-IR" dirty="0" smtClean="0"/>
              <a:t>1369، 1370، 1371 </a:t>
            </a:r>
            <a:r>
              <a:rPr lang="fa-IR" dirty="0"/>
              <a:t>در جدول نشان داده شده است </a:t>
            </a:r>
            <a:r>
              <a:rPr lang="fa-IR" dirty="0" smtClean="0"/>
              <a:t>:</a:t>
            </a:r>
            <a:endParaRPr lang="en-US" dirty="0" smtClean="0"/>
          </a:p>
          <a:p>
            <a:pPr algn="r" rtl="1">
              <a:buFont typeface="Wingdings" panose="05000000000000000000" pitchFamily="2" charset="2"/>
              <a:buChar char="v"/>
            </a:pPr>
            <a:endParaRPr lang="fa-IR" dirty="0" smtClean="0"/>
          </a:p>
          <a:p>
            <a:pPr algn="r" rtl="1">
              <a:buFont typeface="Wingdings" panose="05000000000000000000" pitchFamily="2" charset="2"/>
              <a:buChar char="v"/>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81473463"/>
              </p:ext>
            </p:extLst>
          </p:nvPr>
        </p:nvGraphicFramePr>
        <p:xfrm>
          <a:off x="2032000" y="3751731"/>
          <a:ext cx="8128001" cy="3106268"/>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1225253368"/>
                    </a:ext>
                  </a:extLst>
                </a:gridCol>
                <a:gridCol w="1161143">
                  <a:extLst>
                    <a:ext uri="{9D8B030D-6E8A-4147-A177-3AD203B41FA5}">
                      <a16:colId xmlns:a16="http://schemas.microsoft.com/office/drawing/2014/main" val="394323129"/>
                    </a:ext>
                  </a:extLst>
                </a:gridCol>
                <a:gridCol w="1161143">
                  <a:extLst>
                    <a:ext uri="{9D8B030D-6E8A-4147-A177-3AD203B41FA5}">
                      <a16:colId xmlns:a16="http://schemas.microsoft.com/office/drawing/2014/main" val="1762684649"/>
                    </a:ext>
                  </a:extLst>
                </a:gridCol>
                <a:gridCol w="1161143">
                  <a:extLst>
                    <a:ext uri="{9D8B030D-6E8A-4147-A177-3AD203B41FA5}">
                      <a16:colId xmlns:a16="http://schemas.microsoft.com/office/drawing/2014/main" val="1338074061"/>
                    </a:ext>
                  </a:extLst>
                </a:gridCol>
                <a:gridCol w="1161143">
                  <a:extLst>
                    <a:ext uri="{9D8B030D-6E8A-4147-A177-3AD203B41FA5}">
                      <a16:colId xmlns:a16="http://schemas.microsoft.com/office/drawing/2014/main" val="2289793558"/>
                    </a:ext>
                  </a:extLst>
                </a:gridCol>
                <a:gridCol w="1161143">
                  <a:extLst>
                    <a:ext uri="{9D8B030D-6E8A-4147-A177-3AD203B41FA5}">
                      <a16:colId xmlns:a16="http://schemas.microsoft.com/office/drawing/2014/main" val="1458730121"/>
                    </a:ext>
                  </a:extLst>
                </a:gridCol>
                <a:gridCol w="1161143">
                  <a:extLst>
                    <a:ext uri="{9D8B030D-6E8A-4147-A177-3AD203B41FA5}">
                      <a16:colId xmlns:a16="http://schemas.microsoft.com/office/drawing/2014/main" val="3913774981"/>
                    </a:ext>
                  </a:extLst>
                </a:gridCol>
              </a:tblGrid>
              <a:tr h="455221">
                <a:tc gridSpan="2">
                  <a:txBody>
                    <a:bodyPr/>
                    <a:lstStyle/>
                    <a:p>
                      <a:pPr algn="ctr"/>
                      <a:r>
                        <a:rPr lang="fa-IR" dirty="0" smtClean="0"/>
                        <a:t>1371</a:t>
                      </a:r>
                      <a:endParaRPr lang="en-US" dirty="0"/>
                    </a:p>
                  </a:txBody>
                  <a:tcPr/>
                </a:tc>
                <a:tc hMerge="1">
                  <a:txBody>
                    <a:bodyPr/>
                    <a:lstStyle/>
                    <a:p>
                      <a:endParaRPr lang="en-US"/>
                    </a:p>
                  </a:txBody>
                  <a:tcPr/>
                </a:tc>
                <a:tc gridSpan="2">
                  <a:txBody>
                    <a:bodyPr/>
                    <a:lstStyle/>
                    <a:p>
                      <a:pPr algn="ctr"/>
                      <a:r>
                        <a:rPr lang="fa-IR" dirty="0" smtClean="0"/>
                        <a:t>1370</a:t>
                      </a:r>
                      <a:endParaRPr lang="en-US" dirty="0"/>
                    </a:p>
                  </a:txBody>
                  <a:tcPr/>
                </a:tc>
                <a:tc hMerge="1">
                  <a:txBody>
                    <a:bodyPr/>
                    <a:lstStyle/>
                    <a:p>
                      <a:endParaRPr lang="en-US"/>
                    </a:p>
                  </a:txBody>
                  <a:tcPr/>
                </a:tc>
                <a:tc gridSpan="2">
                  <a:txBody>
                    <a:bodyPr/>
                    <a:lstStyle/>
                    <a:p>
                      <a:pPr algn="ctr"/>
                      <a:r>
                        <a:rPr lang="fa-IR" dirty="0" smtClean="0"/>
                        <a:t>1369</a:t>
                      </a:r>
                      <a:endParaRPr lang="en-US" dirty="0"/>
                    </a:p>
                  </a:txBody>
                  <a:tcPr/>
                </a:tc>
                <a:tc hMerge="1">
                  <a:txBody>
                    <a:bodyPr/>
                    <a:lstStyle/>
                    <a:p>
                      <a:endParaRPr lang="en-US"/>
                    </a:p>
                  </a:txBody>
                  <a:tcPr/>
                </a:tc>
                <a:tc rowSpan="2">
                  <a:txBody>
                    <a:bodyPr/>
                    <a:lstStyle/>
                    <a:p>
                      <a:pPr algn="ctr"/>
                      <a:endParaRPr lang="fa-IR" dirty="0" smtClean="0"/>
                    </a:p>
                    <a:p>
                      <a:pPr algn="ctr"/>
                      <a:r>
                        <a:rPr lang="fa-IR" dirty="0" smtClean="0"/>
                        <a:t>نوع کالا</a:t>
                      </a:r>
                    </a:p>
                    <a:p>
                      <a:pPr algn="ctr"/>
                      <a:endParaRPr lang="en-US" dirty="0"/>
                    </a:p>
                  </a:txBody>
                  <a:tcPr/>
                </a:tc>
                <a:extLst>
                  <a:ext uri="{0D108BD9-81ED-4DB2-BD59-A6C34878D82A}">
                    <a16:rowId xmlns:a16="http://schemas.microsoft.com/office/drawing/2014/main" val="3140110257"/>
                  </a:ext>
                </a:extLst>
              </a:tr>
              <a:tr h="459707">
                <a:tc>
                  <a:txBody>
                    <a:bodyPr/>
                    <a:lstStyle/>
                    <a:p>
                      <a:pPr algn="ctr"/>
                      <a:r>
                        <a:rPr lang="fa-IR" dirty="0" smtClean="0"/>
                        <a:t>قیمت کالا</a:t>
                      </a:r>
                      <a:endParaRPr lang="en-US" dirty="0"/>
                    </a:p>
                  </a:txBody>
                  <a:tcPr/>
                </a:tc>
                <a:tc>
                  <a:txBody>
                    <a:bodyPr/>
                    <a:lstStyle/>
                    <a:p>
                      <a:pPr algn="ctr"/>
                      <a:r>
                        <a:rPr lang="fa-IR" dirty="0" smtClean="0"/>
                        <a:t>مقدار کالا</a:t>
                      </a:r>
                      <a:endParaRPr lang="en-US" dirty="0"/>
                    </a:p>
                  </a:txBody>
                  <a:tcPr/>
                </a:tc>
                <a:tc>
                  <a:txBody>
                    <a:bodyPr/>
                    <a:lstStyle/>
                    <a:p>
                      <a:pPr algn="ctr"/>
                      <a:r>
                        <a:rPr lang="fa-IR" dirty="0" smtClean="0"/>
                        <a:t>قیمت کالا</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smtClean="0"/>
                        <a:t>مقدار کالا</a:t>
                      </a:r>
                      <a:endParaRPr lang="en-US" dirty="0" smtClean="0"/>
                    </a:p>
                  </a:txBody>
                  <a:tcPr/>
                </a:tc>
                <a:tc>
                  <a:txBody>
                    <a:bodyPr/>
                    <a:lstStyle/>
                    <a:p>
                      <a:pPr algn="ctr"/>
                      <a:r>
                        <a:rPr lang="fa-IR" dirty="0" smtClean="0"/>
                        <a:t>قیمت کالا</a:t>
                      </a:r>
                      <a:endParaRPr lang="en-US" dirty="0"/>
                    </a:p>
                  </a:txBody>
                  <a:tcPr/>
                </a:tc>
                <a:tc>
                  <a:txBody>
                    <a:bodyPr/>
                    <a:lstStyle/>
                    <a:p>
                      <a:pPr algn="ctr"/>
                      <a:r>
                        <a:rPr lang="fa-IR" dirty="0" smtClean="0"/>
                        <a:t>مقدار کالا</a:t>
                      </a:r>
                      <a:endParaRPr lang="en-US" dirty="0"/>
                    </a:p>
                  </a:txBody>
                  <a:tcPr/>
                </a:tc>
                <a:tc vMerge="1">
                  <a:txBody>
                    <a:bodyPr/>
                    <a:lstStyle/>
                    <a:p>
                      <a:endParaRPr lang="en-US"/>
                    </a:p>
                  </a:txBody>
                  <a:tcPr/>
                </a:tc>
                <a:extLst>
                  <a:ext uri="{0D108BD9-81ED-4DB2-BD59-A6C34878D82A}">
                    <a16:rowId xmlns:a16="http://schemas.microsoft.com/office/drawing/2014/main" val="1449996400"/>
                  </a:ext>
                </a:extLst>
              </a:tr>
              <a:tr h="455221">
                <a:tc>
                  <a:txBody>
                    <a:bodyPr/>
                    <a:lstStyle/>
                    <a:p>
                      <a:pPr algn="ctr"/>
                      <a:r>
                        <a:rPr lang="fa-IR" sz="1400" dirty="0" smtClean="0"/>
                        <a:t>2000 ريال</a:t>
                      </a:r>
                      <a:endParaRPr lang="en-US" sz="1400" dirty="0"/>
                    </a:p>
                  </a:txBody>
                  <a:tcPr/>
                </a:tc>
                <a:tc>
                  <a:txBody>
                    <a:bodyPr/>
                    <a:lstStyle/>
                    <a:p>
                      <a:pPr algn="ctr"/>
                      <a:r>
                        <a:rPr lang="fa-IR" sz="1400" dirty="0" smtClean="0"/>
                        <a:t>120 کیلو</a:t>
                      </a:r>
                      <a:endParaRPr lang="en-US" sz="1400" dirty="0"/>
                    </a:p>
                  </a:txBody>
                  <a:tcPr/>
                </a:tc>
                <a:tc>
                  <a:txBody>
                    <a:bodyPr/>
                    <a:lstStyle/>
                    <a:p>
                      <a:pPr algn="ctr"/>
                      <a:r>
                        <a:rPr lang="fa-IR" sz="1400" dirty="0" smtClean="0"/>
                        <a:t>1500 ریال</a:t>
                      </a:r>
                      <a:endParaRPr lang="en-US" sz="1400" dirty="0"/>
                    </a:p>
                  </a:txBody>
                  <a:tcPr/>
                </a:tc>
                <a:tc>
                  <a:txBody>
                    <a:bodyPr/>
                    <a:lstStyle/>
                    <a:p>
                      <a:pPr algn="ctr"/>
                      <a:r>
                        <a:rPr lang="fa-IR" sz="1400" dirty="0" smtClean="0"/>
                        <a:t>110 کیلو</a:t>
                      </a:r>
                      <a:endParaRPr lang="en-US" sz="1400" dirty="0"/>
                    </a:p>
                  </a:txBody>
                  <a:tcPr/>
                </a:tc>
                <a:tc>
                  <a:txBody>
                    <a:bodyPr/>
                    <a:lstStyle/>
                    <a:p>
                      <a:pPr algn="ctr"/>
                      <a:r>
                        <a:rPr lang="fa-IR" sz="1400" dirty="0" smtClean="0"/>
                        <a:t>1000 ریال</a:t>
                      </a:r>
                      <a:endParaRPr lang="en-US" sz="1400" dirty="0"/>
                    </a:p>
                  </a:txBody>
                  <a:tcPr/>
                </a:tc>
                <a:tc>
                  <a:txBody>
                    <a:bodyPr/>
                    <a:lstStyle/>
                    <a:p>
                      <a:pPr algn="ctr"/>
                      <a:r>
                        <a:rPr lang="fa-IR" sz="1400" dirty="0" smtClean="0"/>
                        <a:t>100 کیلو</a:t>
                      </a:r>
                      <a:endParaRPr lang="en-US" sz="1400" dirty="0"/>
                    </a:p>
                  </a:txBody>
                  <a:tcPr/>
                </a:tc>
                <a:tc>
                  <a:txBody>
                    <a:bodyPr/>
                    <a:lstStyle/>
                    <a:p>
                      <a:pPr algn="ctr"/>
                      <a:r>
                        <a:rPr lang="fa-IR" dirty="0" smtClean="0"/>
                        <a:t>برنج</a:t>
                      </a:r>
                      <a:endParaRPr lang="en-US" dirty="0"/>
                    </a:p>
                  </a:txBody>
                  <a:tcPr/>
                </a:tc>
                <a:extLst>
                  <a:ext uri="{0D108BD9-81ED-4DB2-BD59-A6C34878D82A}">
                    <a16:rowId xmlns:a16="http://schemas.microsoft.com/office/drawing/2014/main" val="934630893"/>
                  </a:ext>
                </a:extLst>
              </a:tr>
              <a:tr h="455221">
                <a:tc>
                  <a:txBody>
                    <a:bodyPr/>
                    <a:lstStyle/>
                    <a:p>
                      <a:pPr algn="ctr"/>
                      <a:r>
                        <a:rPr lang="fa-IR" sz="1400" dirty="0" smtClean="0"/>
                        <a:t>31000 ريال</a:t>
                      </a:r>
                      <a:endParaRPr lang="en-US" sz="1400" dirty="0"/>
                    </a:p>
                  </a:txBody>
                  <a:tcPr/>
                </a:tc>
                <a:tc>
                  <a:txBody>
                    <a:bodyPr/>
                    <a:lstStyle/>
                    <a:p>
                      <a:pPr algn="ctr"/>
                      <a:r>
                        <a:rPr lang="fa-IR" sz="1400" dirty="0" smtClean="0"/>
                        <a:t>90 عدد</a:t>
                      </a:r>
                      <a:endParaRPr lang="en-US" sz="1400" dirty="0"/>
                    </a:p>
                  </a:txBody>
                  <a:tcPr/>
                </a:tc>
                <a:tc>
                  <a:txBody>
                    <a:bodyPr/>
                    <a:lstStyle/>
                    <a:p>
                      <a:pPr algn="ctr"/>
                      <a:r>
                        <a:rPr lang="fa-IR" sz="1400" dirty="0" smtClean="0"/>
                        <a:t>20000ريال</a:t>
                      </a:r>
                      <a:endParaRPr lang="en-US" sz="1400" dirty="0"/>
                    </a:p>
                  </a:txBody>
                  <a:tcPr/>
                </a:tc>
                <a:tc>
                  <a:txBody>
                    <a:bodyPr/>
                    <a:lstStyle/>
                    <a:p>
                      <a:pPr algn="ctr"/>
                      <a:r>
                        <a:rPr lang="fa-IR" sz="1400" dirty="0" smtClean="0"/>
                        <a:t>85 عدد</a:t>
                      </a:r>
                      <a:endParaRPr lang="en-US" sz="1400" dirty="0"/>
                    </a:p>
                  </a:txBody>
                  <a:tcPr/>
                </a:tc>
                <a:tc>
                  <a:txBody>
                    <a:bodyPr/>
                    <a:lstStyle/>
                    <a:p>
                      <a:pPr algn="ctr"/>
                      <a:r>
                        <a:rPr lang="fa-IR" sz="1400" dirty="0" smtClean="0"/>
                        <a:t>15000 ریال</a:t>
                      </a:r>
                      <a:endParaRPr lang="en-US" sz="1400" dirty="0"/>
                    </a:p>
                  </a:txBody>
                  <a:tcPr/>
                </a:tc>
                <a:tc>
                  <a:txBody>
                    <a:bodyPr/>
                    <a:lstStyle/>
                    <a:p>
                      <a:pPr algn="ctr"/>
                      <a:r>
                        <a:rPr lang="fa-IR" sz="1400" dirty="0" smtClean="0"/>
                        <a:t>80 عدد</a:t>
                      </a:r>
                      <a:endParaRPr lang="en-US" sz="1400" dirty="0"/>
                    </a:p>
                  </a:txBody>
                  <a:tcPr/>
                </a:tc>
                <a:tc>
                  <a:txBody>
                    <a:bodyPr/>
                    <a:lstStyle/>
                    <a:p>
                      <a:pPr algn="ctr"/>
                      <a:r>
                        <a:rPr lang="fa-IR" dirty="0" smtClean="0"/>
                        <a:t>پیراهن</a:t>
                      </a:r>
                      <a:endParaRPr lang="en-US" dirty="0"/>
                    </a:p>
                  </a:txBody>
                  <a:tcPr/>
                </a:tc>
                <a:extLst>
                  <a:ext uri="{0D108BD9-81ED-4DB2-BD59-A6C34878D82A}">
                    <a16:rowId xmlns:a16="http://schemas.microsoft.com/office/drawing/2014/main" val="3265678729"/>
                  </a:ext>
                </a:extLst>
              </a:tr>
              <a:tr h="640449">
                <a:tc>
                  <a:txBody>
                    <a:bodyPr/>
                    <a:lstStyle/>
                    <a:p>
                      <a:pPr algn="ctr"/>
                      <a:r>
                        <a:rPr lang="fa-IR" sz="1400" dirty="0" smtClean="0"/>
                        <a:t>250000 ريال</a:t>
                      </a:r>
                      <a:endParaRPr lang="en-US" sz="1400" dirty="0"/>
                    </a:p>
                  </a:txBody>
                  <a:tcPr/>
                </a:tc>
                <a:tc>
                  <a:txBody>
                    <a:bodyPr/>
                    <a:lstStyle/>
                    <a:p>
                      <a:pPr algn="ctr"/>
                      <a:r>
                        <a:rPr lang="fa-IR" sz="1400" dirty="0" smtClean="0"/>
                        <a:t>35 دستگاه</a:t>
                      </a:r>
                      <a:endParaRPr lang="en-US" sz="1400" dirty="0"/>
                    </a:p>
                  </a:txBody>
                  <a:tcPr/>
                </a:tc>
                <a:tc>
                  <a:txBody>
                    <a:bodyPr/>
                    <a:lstStyle/>
                    <a:p>
                      <a:pPr algn="ctr"/>
                      <a:r>
                        <a:rPr lang="fa-IR" sz="1400" dirty="0" smtClean="0"/>
                        <a:t>180000</a:t>
                      </a:r>
                      <a:r>
                        <a:rPr lang="fa-IR" sz="1400" baseline="0" dirty="0" smtClean="0"/>
                        <a:t> ريال</a:t>
                      </a:r>
                      <a:endParaRPr lang="en-US" sz="1400" dirty="0"/>
                    </a:p>
                  </a:txBody>
                  <a:tcPr/>
                </a:tc>
                <a:tc>
                  <a:txBody>
                    <a:bodyPr/>
                    <a:lstStyle/>
                    <a:p>
                      <a:pPr algn="ctr"/>
                      <a:r>
                        <a:rPr lang="fa-IR" sz="1400" dirty="0" smtClean="0"/>
                        <a:t>32</a:t>
                      </a:r>
                      <a:r>
                        <a:rPr lang="fa-IR" sz="1400" baseline="0" dirty="0" smtClean="0"/>
                        <a:t> دستگاه</a:t>
                      </a:r>
                      <a:endParaRPr lang="en-US" sz="1400" dirty="0"/>
                    </a:p>
                  </a:txBody>
                  <a:tcPr/>
                </a:tc>
                <a:tc>
                  <a:txBody>
                    <a:bodyPr/>
                    <a:lstStyle/>
                    <a:p>
                      <a:pPr algn="ctr"/>
                      <a:r>
                        <a:rPr lang="fa-IR" sz="1400" dirty="0" smtClean="0"/>
                        <a:t>100000 ریال</a:t>
                      </a:r>
                      <a:endParaRPr lang="en-US" sz="1400" dirty="0"/>
                    </a:p>
                  </a:txBody>
                  <a:tcPr/>
                </a:tc>
                <a:tc>
                  <a:txBody>
                    <a:bodyPr/>
                    <a:lstStyle/>
                    <a:p>
                      <a:pPr algn="ctr"/>
                      <a:r>
                        <a:rPr lang="fa-IR" sz="1400" dirty="0" smtClean="0"/>
                        <a:t>30 دستگاه</a:t>
                      </a:r>
                      <a:endParaRPr lang="en-US" sz="1400" dirty="0"/>
                    </a:p>
                  </a:txBody>
                  <a:tcPr/>
                </a:tc>
                <a:tc>
                  <a:txBody>
                    <a:bodyPr/>
                    <a:lstStyle/>
                    <a:p>
                      <a:pPr algn="ctr"/>
                      <a:r>
                        <a:rPr lang="fa-IR" dirty="0" smtClean="0"/>
                        <a:t>دوچرخه</a:t>
                      </a:r>
                      <a:endParaRPr lang="en-US" dirty="0"/>
                    </a:p>
                  </a:txBody>
                  <a:tcPr/>
                </a:tc>
                <a:extLst>
                  <a:ext uri="{0D108BD9-81ED-4DB2-BD59-A6C34878D82A}">
                    <a16:rowId xmlns:a16="http://schemas.microsoft.com/office/drawing/2014/main" val="1301225372"/>
                  </a:ext>
                </a:extLst>
              </a:tr>
              <a:tr h="640449">
                <a:tc>
                  <a:txBody>
                    <a:bodyPr/>
                    <a:lstStyle/>
                    <a:p>
                      <a:pPr algn="ctr"/>
                      <a:r>
                        <a:rPr lang="fa-IR" sz="1400" dirty="0" smtClean="0"/>
                        <a:t>550000ريال</a:t>
                      </a:r>
                      <a:endParaRPr lang="en-US" sz="1400" dirty="0"/>
                    </a:p>
                  </a:txBody>
                  <a:tcPr/>
                </a:tc>
                <a:tc>
                  <a:txBody>
                    <a:bodyPr/>
                    <a:lstStyle/>
                    <a:p>
                      <a:pPr algn="ctr"/>
                      <a:r>
                        <a:rPr lang="fa-IR" sz="1400" dirty="0" smtClean="0"/>
                        <a:t>12 کیلو</a:t>
                      </a:r>
                      <a:endParaRPr lang="en-US" sz="1400" dirty="0"/>
                    </a:p>
                  </a:txBody>
                  <a:tcPr/>
                </a:tc>
                <a:tc>
                  <a:txBody>
                    <a:bodyPr/>
                    <a:lstStyle/>
                    <a:p>
                      <a:pPr algn="ctr"/>
                      <a:r>
                        <a:rPr lang="fa-IR" sz="1400" dirty="0" smtClean="0"/>
                        <a:t>350000 ريال</a:t>
                      </a:r>
                      <a:endParaRPr lang="en-US" sz="1400" dirty="0"/>
                    </a:p>
                  </a:txBody>
                  <a:tcPr/>
                </a:tc>
                <a:tc>
                  <a:txBody>
                    <a:bodyPr/>
                    <a:lstStyle/>
                    <a:p>
                      <a:pPr algn="ctr"/>
                      <a:r>
                        <a:rPr lang="fa-IR" sz="1400" dirty="0" smtClean="0"/>
                        <a:t>11کیلو</a:t>
                      </a:r>
                      <a:endParaRPr lang="en-US" sz="1400" dirty="0"/>
                    </a:p>
                  </a:txBody>
                  <a:tcPr/>
                </a:tc>
                <a:tc>
                  <a:txBody>
                    <a:bodyPr/>
                    <a:lstStyle/>
                    <a:p>
                      <a:pPr algn="ctr"/>
                      <a:r>
                        <a:rPr lang="fa-IR" sz="1400" dirty="0" smtClean="0"/>
                        <a:t>200000</a:t>
                      </a:r>
                      <a:r>
                        <a:rPr lang="fa-IR" sz="1400" baseline="0" dirty="0" smtClean="0"/>
                        <a:t> ریال</a:t>
                      </a:r>
                      <a:endParaRPr lang="en-US" sz="1400" dirty="0"/>
                    </a:p>
                  </a:txBody>
                  <a:tcPr/>
                </a:tc>
                <a:tc>
                  <a:txBody>
                    <a:bodyPr/>
                    <a:lstStyle/>
                    <a:p>
                      <a:pPr algn="ctr"/>
                      <a:r>
                        <a:rPr lang="fa-IR" sz="1400" dirty="0" smtClean="0"/>
                        <a:t>10 کیلو</a:t>
                      </a:r>
                      <a:endParaRPr lang="en-US" sz="1400" dirty="0"/>
                    </a:p>
                  </a:txBody>
                  <a:tcPr/>
                </a:tc>
                <a:tc>
                  <a:txBody>
                    <a:bodyPr/>
                    <a:lstStyle/>
                    <a:p>
                      <a:pPr algn="ctr"/>
                      <a:r>
                        <a:rPr lang="fa-IR" dirty="0" smtClean="0"/>
                        <a:t>خاویار</a:t>
                      </a:r>
                      <a:endParaRPr lang="en-US" dirty="0"/>
                    </a:p>
                  </a:txBody>
                  <a:tcPr/>
                </a:tc>
                <a:extLst>
                  <a:ext uri="{0D108BD9-81ED-4DB2-BD59-A6C34878D82A}">
                    <a16:rowId xmlns:a16="http://schemas.microsoft.com/office/drawing/2014/main" val="1005569608"/>
                  </a:ext>
                </a:extLst>
              </a:tr>
            </a:tbl>
          </a:graphicData>
        </a:graphic>
      </p:graphicFrame>
    </p:spTree>
    <p:extLst>
      <p:ext uri="{BB962C8B-B14F-4D97-AF65-F5344CB8AC3E}">
        <p14:creationId xmlns:p14="http://schemas.microsoft.com/office/powerpoint/2010/main" val="3120377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a:t>حال ارزش تولیدات کالاها و خدمات را در سال‌های مذکور که در واقع همان تولید ناخالص ملی است به دست می‌آوریم :</a:t>
            </a:r>
            <a:endParaRPr lang="en-US" sz="2800" dirty="0"/>
          </a:p>
        </p:txBody>
      </p:sp>
      <p:sp>
        <p:nvSpPr>
          <p:cNvPr id="3" name="Content Placeholder 2"/>
          <p:cNvSpPr>
            <a:spLocks noGrp="1"/>
          </p:cNvSpPr>
          <p:nvPr>
            <p:ph idx="1"/>
          </p:nvPr>
        </p:nvSpPr>
        <p:spPr/>
        <p:txBody>
          <a:bodyPr/>
          <a:lstStyle/>
          <a:p>
            <a:pPr marL="0" indent="0" algn="r" rtl="1">
              <a:buNone/>
            </a:pPr>
            <a:r>
              <a:rPr lang="fa-IR" dirty="0" smtClean="0"/>
              <a:t>ارزش تولیدات سال69=100*1000+80*15000+30*100000+10*200000=6300000</a:t>
            </a:r>
          </a:p>
          <a:p>
            <a:pPr marL="0" indent="0" algn="r" rtl="1">
              <a:buNone/>
            </a:pPr>
            <a:endParaRPr lang="fa-IR" dirty="0"/>
          </a:p>
          <a:p>
            <a:pPr marL="0" indent="0" algn="r" rtl="1">
              <a:buNone/>
            </a:pPr>
            <a:endParaRPr lang="fa-IR" dirty="0" smtClean="0"/>
          </a:p>
          <a:p>
            <a:pPr marL="0" indent="0" algn="r" rtl="1">
              <a:buNone/>
            </a:pPr>
            <a:r>
              <a:rPr lang="fa-IR" dirty="0" smtClean="0"/>
              <a:t>ارزش تولیدات سال 70= 110*1500+85*20000+32*180000+11*350000=11475000</a:t>
            </a:r>
          </a:p>
          <a:p>
            <a:pPr marL="0" indent="0" algn="r" rtl="1">
              <a:buNone/>
            </a:pPr>
            <a:endParaRPr lang="fa-IR" dirty="0"/>
          </a:p>
          <a:p>
            <a:pPr marL="0" indent="0" algn="r" rtl="1">
              <a:buNone/>
            </a:pPr>
            <a:r>
              <a:rPr lang="fa-IR" dirty="0" smtClean="0"/>
              <a:t>ارزش تولیدات سال 71=120*2000+90*31000+35*250000+12*550000=18380000</a:t>
            </a:r>
            <a:endParaRPr lang="en-US" dirty="0"/>
          </a:p>
        </p:txBody>
      </p:sp>
    </p:spTree>
    <p:extLst>
      <p:ext uri="{BB962C8B-B14F-4D97-AF65-F5344CB8AC3E}">
        <p14:creationId xmlns:p14="http://schemas.microsoft.com/office/powerpoint/2010/main" val="203511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pPr algn="r" rtl="1">
                  <a:buFont typeface="Wingdings" panose="05000000000000000000" pitchFamily="2" charset="2"/>
                  <a:buChar char="v"/>
                </a:pPr>
                <a:r>
                  <a:rPr lang="fa-IR" dirty="0" smtClean="0"/>
                  <a:t>همانطور که مشاهده می‌شود ارزش تولیدات در ۱۳۶۹ تا ۱۳۷۱ حدود سه برابر شده است و حال آنکه با نگاه کردن به مقدار تولید کالاها در سه سال متوجه می‌شویم که تولید کالاها چندان تغییر نکرده است و بدین جهت بیشتر افزایش ارزش تولید ناشی از افزایش قیمت‌ها بوده است.</a:t>
                </a:r>
              </a:p>
              <a:p>
                <a:pPr algn="r" rtl="1">
                  <a:buFont typeface="Wingdings" panose="05000000000000000000" pitchFamily="2" charset="2"/>
                  <a:buChar char="v"/>
                </a:pPr>
                <a:r>
                  <a:rPr lang="fa-IR" dirty="0"/>
                  <a:t>حال میخواهیم </a:t>
                </a:r>
                <a:r>
                  <a:rPr lang="fa-IR" dirty="0" smtClean="0"/>
                  <a:t>اولا </a:t>
                </a:r>
                <a:r>
                  <a:rPr lang="fa-IR" dirty="0"/>
                  <a:t>با یک عدد وضعیت قیمت های سال ۷۰ و ۷۱ را با ۶۹ مقایسه کنیم و تک‌تک قیمت‌ها را و ثانیاً بررسی کنیم چه مقدار از افزایش ارزش تولید صرفاً به خاطر افزایش تولید است و قیمت ها</a:t>
                </a:r>
                <a:r>
                  <a:rPr lang="fa-IR" dirty="0" smtClean="0"/>
                  <a:t>.</a:t>
                </a:r>
              </a:p>
              <a:p>
                <a:pPr algn="r" rtl="1">
                  <a:buFont typeface="Wingdings" panose="05000000000000000000" pitchFamily="2" charset="2"/>
                  <a:buChar char="v"/>
                </a:pPr>
                <a:r>
                  <a:rPr lang="fa-IR" dirty="0"/>
                  <a:t>برای حل مشکل اول یعنی بیان کمی قیمت ها به صورت یک عدد اولین راه حلی که به نظر می رسد محاسبه میانگین قیمت ها در </a:t>
                </a:r>
                <a:r>
                  <a:rPr lang="fa-IR" dirty="0" smtClean="0"/>
                  <a:t>۳ </a:t>
                </a:r>
                <a:r>
                  <a:rPr lang="fa-IR" dirty="0"/>
                  <a:t>سال مذکور و مقایسه آنها با یکدیگر هست که چه می خواهد </a:t>
                </a:r>
                <a:r>
                  <a:rPr lang="fa-IR" dirty="0" smtClean="0"/>
                  <a:t>بود:</a:t>
                </a:r>
              </a:p>
              <a:p>
                <a:pPr algn="r" rtl="1">
                  <a:buFont typeface="Wingdings" panose="05000000000000000000" pitchFamily="2" charset="2"/>
                  <a:buChar char="v"/>
                </a:pPr>
                <a:r>
                  <a:rPr lang="fa-IR" dirty="0" smtClean="0"/>
                  <a:t>میانگین قیمت سال 69=</a:t>
                </a:r>
                <a14:m>
                  <m:oMath xmlns:m="http://schemas.openxmlformats.org/officeDocument/2006/math">
                    <m:f>
                      <m:fPr>
                        <m:ctrlPr>
                          <a:rPr lang="en-US" i="1" smtClean="0">
                            <a:latin typeface="Cambria Math" panose="02040503050406030204" pitchFamily="18" charset="0"/>
                          </a:rPr>
                        </m:ctrlPr>
                      </m:fPr>
                      <m:num>
                        <m:r>
                          <a:rPr lang="fa-IR" b="0" i="1" smtClean="0">
                            <a:latin typeface="Cambria Math" panose="02040503050406030204" pitchFamily="18" charset="0"/>
                          </a:rPr>
                          <m:t>1000</m:t>
                        </m:r>
                        <m:r>
                          <a:rPr lang="fa-IR" b="0" i="1" smtClean="0">
                            <a:latin typeface="Cambria Math" panose="02040503050406030204" pitchFamily="18" charset="0"/>
                          </a:rPr>
                          <m:t>+</m:t>
                        </m:r>
                        <m:r>
                          <a:rPr lang="fa-IR" b="0" i="1" smtClean="0">
                            <a:latin typeface="Cambria Math" panose="02040503050406030204" pitchFamily="18" charset="0"/>
                          </a:rPr>
                          <m:t>15000</m:t>
                        </m:r>
                        <m:r>
                          <a:rPr lang="fa-IR" b="0" i="1" smtClean="0">
                            <a:latin typeface="Cambria Math" panose="02040503050406030204" pitchFamily="18" charset="0"/>
                          </a:rPr>
                          <m:t>+</m:t>
                        </m:r>
                        <m:r>
                          <a:rPr lang="fa-IR" b="0" i="1" smtClean="0">
                            <a:latin typeface="Cambria Math" panose="02040503050406030204" pitchFamily="18" charset="0"/>
                          </a:rPr>
                          <m:t>100000</m:t>
                        </m:r>
                        <m:r>
                          <a:rPr lang="fa-IR" b="0" i="1" smtClean="0">
                            <a:latin typeface="Cambria Math" panose="02040503050406030204" pitchFamily="18" charset="0"/>
                          </a:rPr>
                          <m:t>+</m:t>
                        </m:r>
                        <m:r>
                          <a:rPr lang="fa-IR" b="0" i="1" smtClean="0">
                            <a:latin typeface="Cambria Math" panose="02040503050406030204" pitchFamily="18" charset="0"/>
                          </a:rPr>
                          <m:t>200000</m:t>
                        </m:r>
                      </m:num>
                      <m:den>
                        <m:r>
                          <a:rPr lang="fa-IR" b="0" i="1" smtClean="0">
                            <a:latin typeface="Cambria Math" panose="02040503050406030204" pitchFamily="18" charset="0"/>
                          </a:rPr>
                          <m:t>4</m:t>
                        </m:r>
                      </m:den>
                    </m:f>
                  </m:oMath>
                </a14:m>
                <a:r>
                  <a:rPr lang="fa-IR" dirty="0" smtClean="0"/>
                  <a:t>=79000</a:t>
                </a:r>
              </a:p>
              <a:p>
                <a:pPr algn="r" rtl="1">
                  <a:buFont typeface="Wingdings" panose="05000000000000000000" pitchFamily="2" charset="2"/>
                  <a:buChar char="v"/>
                </a:pPr>
                <a:r>
                  <a:rPr lang="fa-IR" dirty="0" smtClean="0"/>
                  <a:t>میانگین قیمت سال 70=</a:t>
                </a:r>
                <a14:m>
                  <m:oMath xmlns:m="http://schemas.openxmlformats.org/officeDocument/2006/math">
                    <m:f>
                      <m:fPr>
                        <m:ctrlPr>
                          <a:rPr lang="en-US" i="1" smtClean="0">
                            <a:latin typeface="Cambria Math" panose="02040503050406030204" pitchFamily="18" charset="0"/>
                          </a:rPr>
                        </m:ctrlPr>
                      </m:fPr>
                      <m:num>
                        <m:r>
                          <a:rPr lang="fa-IR" b="0" i="1" smtClean="0">
                            <a:latin typeface="Cambria Math" panose="02040503050406030204" pitchFamily="18" charset="0"/>
                          </a:rPr>
                          <m:t>1500</m:t>
                        </m:r>
                        <m:r>
                          <a:rPr lang="fa-IR" b="0" i="1" smtClean="0">
                            <a:latin typeface="Cambria Math" panose="02040503050406030204" pitchFamily="18" charset="0"/>
                          </a:rPr>
                          <m:t>+</m:t>
                        </m:r>
                        <m:r>
                          <a:rPr lang="fa-IR" b="0" i="1" smtClean="0">
                            <a:latin typeface="Cambria Math" panose="02040503050406030204" pitchFamily="18" charset="0"/>
                          </a:rPr>
                          <m:t>20000</m:t>
                        </m:r>
                        <m:r>
                          <a:rPr lang="fa-IR" b="0" i="1" smtClean="0">
                            <a:latin typeface="Cambria Math" panose="02040503050406030204" pitchFamily="18" charset="0"/>
                          </a:rPr>
                          <m:t>+</m:t>
                        </m:r>
                        <m:r>
                          <a:rPr lang="fa-IR" b="0" i="1" smtClean="0">
                            <a:latin typeface="Cambria Math" panose="02040503050406030204" pitchFamily="18" charset="0"/>
                          </a:rPr>
                          <m:t>180000</m:t>
                        </m:r>
                        <m:r>
                          <a:rPr lang="fa-IR" b="0" i="1" smtClean="0">
                            <a:latin typeface="Cambria Math" panose="02040503050406030204" pitchFamily="18" charset="0"/>
                          </a:rPr>
                          <m:t>+</m:t>
                        </m:r>
                        <m:r>
                          <a:rPr lang="fa-IR" b="0" i="1" smtClean="0">
                            <a:latin typeface="Cambria Math" panose="02040503050406030204" pitchFamily="18" charset="0"/>
                          </a:rPr>
                          <m:t>350000</m:t>
                        </m:r>
                      </m:num>
                      <m:den>
                        <m:r>
                          <a:rPr lang="fa-IR" b="0" i="1" smtClean="0">
                            <a:latin typeface="Cambria Math" panose="02040503050406030204" pitchFamily="18" charset="0"/>
                          </a:rPr>
                          <m:t>4</m:t>
                        </m:r>
                      </m:den>
                    </m:f>
                  </m:oMath>
                </a14:m>
                <a:r>
                  <a:rPr lang="fa-IR" dirty="0" smtClean="0"/>
                  <a:t>=137875</a:t>
                </a:r>
              </a:p>
              <a:p>
                <a:pPr algn="r" rtl="1">
                  <a:buFont typeface="Wingdings" panose="05000000000000000000" pitchFamily="2" charset="2"/>
                  <a:buChar char="v"/>
                </a:pPr>
                <a:r>
                  <a:rPr lang="fa-IR" dirty="0" smtClean="0"/>
                  <a:t>میانگین قیمت سال 71= </a:t>
                </a:r>
                <a14:m>
                  <m:oMath xmlns:m="http://schemas.openxmlformats.org/officeDocument/2006/math">
                    <m:f>
                      <m:fPr>
                        <m:ctrlPr>
                          <a:rPr lang="en-US" i="1" smtClean="0">
                            <a:latin typeface="Cambria Math" panose="02040503050406030204" pitchFamily="18" charset="0"/>
                          </a:rPr>
                        </m:ctrlPr>
                      </m:fPr>
                      <m:num>
                        <m:r>
                          <a:rPr lang="fa-IR" b="0" i="1" smtClean="0">
                            <a:latin typeface="Cambria Math" panose="02040503050406030204" pitchFamily="18" charset="0"/>
                          </a:rPr>
                          <m:t>2000</m:t>
                        </m:r>
                        <m:r>
                          <a:rPr lang="fa-IR" b="0" i="1" smtClean="0">
                            <a:latin typeface="Cambria Math" panose="02040503050406030204" pitchFamily="18" charset="0"/>
                          </a:rPr>
                          <m:t>+</m:t>
                        </m:r>
                        <m:r>
                          <a:rPr lang="fa-IR" b="0" i="1" smtClean="0">
                            <a:latin typeface="Cambria Math" panose="02040503050406030204" pitchFamily="18" charset="0"/>
                          </a:rPr>
                          <m:t>31000</m:t>
                        </m:r>
                        <m:r>
                          <a:rPr lang="fa-IR" b="0" i="1" smtClean="0">
                            <a:latin typeface="Cambria Math" panose="02040503050406030204" pitchFamily="18" charset="0"/>
                          </a:rPr>
                          <m:t>+</m:t>
                        </m:r>
                        <m:r>
                          <a:rPr lang="fa-IR" b="0" i="1" smtClean="0">
                            <a:latin typeface="Cambria Math" panose="02040503050406030204" pitchFamily="18" charset="0"/>
                          </a:rPr>
                          <m:t>250000</m:t>
                        </m:r>
                        <m:r>
                          <a:rPr lang="fa-IR" b="0" i="1" smtClean="0">
                            <a:latin typeface="Cambria Math" panose="02040503050406030204" pitchFamily="18" charset="0"/>
                          </a:rPr>
                          <m:t>+</m:t>
                        </m:r>
                        <m:r>
                          <a:rPr lang="fa-IR" b="0" i="1" smtClean="0">
                            <a:latin typeface="Cambria Math" panose="02040503050406030204" pitchFamily="18" charset="0"/>
                          </a:rPr>
                          <m:t>550000</m:t>
                        </m:r>
                      </m:num>
                      <m:den>
                        <m:r>
                          <a:rPr lang="fa-IR" b="0" i="1" smtClean="0">
                            <a:latin typeface="Cambria Math" panose="02040503050406030204" pitchFamily="18" charset="0"/>
                          </a:rPr>
                          <m:t>4</m:t>
                        </m:r>
                      </m:den>
                    </m:f>
                  </m:oMath>
                </a14:m>
                <a:r>
                  <a:rPr lang="fa-IR" dirty="0" smtClean="0"/>
                  <a:t>=208250</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17" t="-2121" r="-1003"/>
                </a:stretch>
              </a:blipFill>
            </p:spPr>
            <p:txBody>
              <a:bodyPr/>
              <a:lstStyle/>
              <a:p>
                <a:r>
                  <a:rPr lang="en-US">
                    <a:noFill/>
                  </a:rPr>
                  <a:t> </a:t>
                </a:r>
              </a:p>
            </p:txBody>
          </p:sp>
        </mc:Fallback>
      </mc:AlternateContent>
    </p:spTree>
    <p:extLst>
      <p:ext uri="{BB962C8B-B14F-4D97-AF65-F5344CB8AC3E}">
        <p14:creationId xmlns:p14="http://schemas.microsoft.com/office/powerpoint/2010/main" val="108130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buFont typeface="Wingdings" panose="05000000000000000000" pitchFamily="2" charset="2"/>
              <a:buChar char="v"/>
            </a:pPr>
            <a:r>
              <a:rPr lang="fa-IR" dirty="0"/>
              <a:t>متوسط قیمت ها که در سال ۱۳۶۹ حدود </a:t>
            </a:r>
            <a:r>
              <a:rPr lang="fa-IR" dirty="0" smtClean="0"/>
              <a:t>79000ریال </a:t>
            </a:r>
            <a:r>
              <a:rPr lang="fa-IR" dirty="0"/>
              <a:t>بوده است در سال ۱۳۷۱ به </a:t>
            </a:r>
            <a:r>
              <a:rPr lang="fa-IR" dirty="0" smtClean="0"/>
              <a:t>208250ریال </a:t>
            </a:r>
            <a:r>
              <a:rPr lang="fa-IR" dirty="0"/>
              <a:t>افزایش یافته و حدود سه برابر شده است </a:t>
            </a:r>
            <a:r>
              <a:rPr lang="fa-IR" dirty="0" smtClean="0"/>
              <a:t>.</a:t>
            </a:r>
          </a:p>
          <a:p>
            <a:pPr algn="just" rtl="1">
              <a:buFont typeface="Wingdings" panose="05000000000000000000" pitchFamily="2" charset="2"/>
              <a:buChar char="v"/>
            </a:pPr>
            <a:r>
              <a:rPr lang="fa-IR" dirty="0"/>
              <a:t>اما محاسبه میانگین قیمت ها به استفاده از آنها برای مقایسه دارای چند اشکال قابل توجه می باشد. </a:t>
            </a:r>
            <a:r>
              <a:rPr lang="fa-IR" dirty="0" smtClean="0"/>
              <a:t>اولا </a:t>
            </a:r>
            <a:r>
              <a:rPr lang="fa-IR" dirty="0"/>
              <a:t>در میانگین های فوق همه کالاها وزن یکسانی دارند و حال آن که مقدار تولید برنج بسیار بیشتر از خاویار است و باید وزن بزرگ‌تری به خود بگیرد که این اشکال را می توان با ضرب کردن قیمت هر کالا در مقدار آن و به عبارتی دیگر محاسبه میانگین وزنی برطرف کرد</a:t>
            </a:r>
            <a:r>
              <a:rPr lang="fa-IR" dirty="0" smtClean="0"/>
              <a:t>.</a:t>
            </a:r>
          </a:p>
          <a:p>
            <a:pPr algn="just" rtl="1">
              <a:buFont typeface="Wingdings" panose="05000000000000000000" pitchFamily="2" charset="2"/>
              <a:buChar char="v"/>
            </a:pPr>
            <a:r>
              <a:rPr lang="fa-IR" dirty="0"/>
              <a:t>‏ثانیا با توجه به اینکه واحد اندازه‌گیری کالاها </a:t>
            </a:r>
            <a:r>
              <a:rPr lang="fa-IR" dirty="0" smtClean="0"/>
              <a:t>یکسان </a:t>
            </a:r>
            <a:r>
              <a:rPr lang="fa-IR" dirty="0"/>
              <a:t>و </a:t>
            </a:r>
            <a:r>
              <a:rPr lang="fa-IR" dirty="0" smtClean="0"/>
              <a:t>همگن </a:t>
            </a:r>
            <a:r>
              <a:rPr lang="fa-IR" dirty="0"/>
              <a:t>نیستند عدد </a:t>
            </a:r>
            <a:r>
              <a:rPr lang="fa-IR" dirty="0" smtClean="0"/>
              <a:t>79000ریال </a:t>
            </a:r>
            <a:r>
              <a:rPr lang="fa-IR" dirty="0"/>
              <a:t>یا </a:t>
            </a:r>
            <a:r>
              <a:rPr lang="fa-IR" dirty="0" smtClean="0"/>
              <a:t>208250ریال </a:t>
            </a:r>
            <a:r>
              <a:rPr lang="fa-IR" dirty="0"/>
              <a:t>مفهوم چندانی ندارد و باید کاری کرد که به دلیل همگن بودن کالاها میانگین واحد پولی نداشته باشد </a:t>
            </a:r>
            <a:r>
              <a:rPr lang="fa-IR" dirty="0" smtClean="0"/>
              <a:t>.</a:t>
            </a:r>
          </a:p>
          <a:p>
            <a:pPr algn="just" rtl="1">
              <a:buFont typeface="Wingdings" panose="05000000000000000000" pitchFamily="2" charset="2"/>
              <a:buChar char="v"/>
            </a:pPr>
            <a:r>
              <a:rPr lang="fa-IR" dirty="0"/>
              <a:t>ثالثا با توجه به جدول و میانگین های محاسبه شده پی می بریم که میانگین به قیمت دوچرخه و خاویار به مراتب نزدیک تر است تا قیمت برنج که این هم به دلیل اندازه گیری میانگین به صورت ریالی بروز می </a:t>
            </a:r>
            <a:r>
              <a:rPr lang="fa-IR" dirty="0" smtClean="0"/>
              <a:t>کند.</a:t>
            </a:r>
            <a:endParaRPr lang="en-US" dirty="0"/>
          </a:p>
        </p:txBody>
      </p:sp>
    </p:spTree>
    <p:extLst>
      <p:ext uri="{BB962C8B-B14F-4D97-AF65-F5344CB8AC3E}">
        <p14:creationId xmlns:p14="http://schemas.microsoft.com/office/powerpoint/2010/main" val="2788577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buFont typeface="Wingdings" panose="05000000000000000000" pitchFamily="2" charset="2"/>
              <a:buChar char="v"/>
            </a:pPr>
            <a:r>
              <a:rPr lang="fa-IR" dirty="0"/>
              <a:t>در بحث شاخص سازی برای آن که مشکلات اشاره شده برطرف شود به این صورت عمل می‌شود که یکی از سال ها را به عنوان مبنا یا پایه قرار داده و سعی می‌کنند به طریقی مقدار قیمت را در آن سال برابر یک یا </a:t>
            </a:r>
            <a:r>
              <a:rPr lang="fa-IR" dirty="0" smtClean="0"/>
              <a:t>صد </a:t>
            </a:r>
            <a:r>
              <a:rPr lang="fa-IR" dirty="0"/>
              <a:t>قرار داده و آنگاه پی ببرند که در سایر سالها به طور متوسط قیمت‌ها چه مقدار از یک </a:t>
            </a:r>
            <a:r>
              <a:rPr lang="fa-IR" dirty="0" smtClean="0"/>
              <a:t>یاصد فاصله </a:t>
            </a:r>
            <a:r>
              <a:rPr lang="fa-IR" dirty="0"/>
              <a:t>گرفته‌اند</a:t>
            </a:r>
            <a:r>
              <a:rPr lang="fa-IR" dirty="0" smtClean="0"/>
              <a:t>.</a:t>
            </a:r>
          </a:p>
          <a:p>
            <a:pPr algn="just" rtl="1">
              <a:buFont typeface="Wingdings" panose="05000000000000000000" pitchFamily="2" charset="2"/>
              <a:buChar char="v"/>
            </a:pPr>
            <a:r>
              <a:rPr lang="fa-IR" dirty="0"/>
              <a:t>در اینجا با فرض اینکه سال ۱۳۶۹ را مبنا یا پایه قرار دهیم به این صورت عمل میکنیم که میانگین قیمت همه سال‌ها را بر میانگین قیمت سال ۱۳۶۹ تقسیم می‌کنیم که به صورت زیر می باشد:</a:t>
            </a:r>
            <a:endParaRPr lang="en-US" dirty="0"/>
          </a:p>
        </p:txBody>
      </p:sp>
    </p:spTree>
    <p:extLst>
      <p:ext uri="{BB962C8B-B14F-4D97-AF65-F5344CB8AC3E}">
        <p14:creationId xmlns:p14="http://schemas.microsoft.com/office/powerpoint/2010/main" val="3257692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fa-IR" sz="2000" dirty="0" smtClean="0"/>
                  <a:t>نسبت میانگین قیمت 1369 به 1369(شاخص قیمت سال 1369) </a:t>
                </a:r>
                <a14:m>
                  <m:oMath xmlns:m="http://schemas.openxmlformats.org/officeDocument/2006/math">
                    <m:r>
                      <a:rPr lang="en-US" sz="2000" i="1" smtClean="0">
                        <a:latin typeface="Cambria Math" panose="02040503050406030204" pitchFamily="18" charset="0"/>
                      </a:rPr>
                      <m:t>=</m:t>
                    </m:r>
                    <m:f>
                      <m:fPr>
                        <m:ctrlPr>
                          <a:rPr lang="en-US" sz="2000" i="1" smtClean="0">
                            <a:latin typeface="Cambria Math" panose="02040503050406030204" pitchFamily="18" charset="0"/>
                          </a:rPr>
                        </m:ctrlPr>
                      </m:fPr>
                      <m:num>
                        <m:r>
                          <a:rPr lang="fa-IR" sz="2000" b="0" i="1" smtClean="0">
                            <a:latin typeface="Cambria Math" panose="02040503050406030204" pitchFamily="18" charset="0"/>
                          </a:rPr>
                          <m:t>1000</m:t>
                        </m:r>
                        <m:r>
                          <a:rPr lang="fa-IR" sz="2000" b="0" i="1" smtClean="0">
                            <a:latin typeface="Cambria Math" panose="02040503050406030204" pitchFamily="18" charset="0"/>
                          </a:rPr>
                          <m:t>+</m:t>
                        </m:r>
                        <m:r>
                          <a:rPr lang="fa-IR" sz="2000" b="0" i="1" smtClean="0">
                            <a:latin typeface="Cambria Math" panose="02040503050406030204" pitchFamily="18" charset="0"/>
                          </a:rPr>
                          <m:t>15000</m:t>
                        </m:r>
                        <m:r>
                          <a:rPr lang="fa-IR" sz="2000" b="0" i="1" smtClean="0">
                            <a:latin typeface="Cambria Math" panose="02040503050406030204" pitchFamily="18" charset="0"/>
                          </a:rPr>
                          <m:t>+</m:t>
                        </m:r>
                        <m:r>
                          <a:rPr lang="fa-IR" sz="2000" b="0" i="1" smtClean="0">
                            <a:latin typeface="Cambria Math" panose="02040503050406030204" pitchFamily="18" charset="0"/>
                          </a:rPr>
                          <m:t>100000</m:t>
                        </m:r>
                        <m:r>
                          <a:rPr lang="fa-IR" sz="2000" b="0" i="1" smtClean="0">
                            <a:latin typeface="Cambria Math" panose="02040503050406030204" pitchFamily="18" charset="0"/>
                          </a:rPr>
                          <m:t>+</m:t>
                        </m:r>
                        <m:r>
                          <a:rPr lang="fa-IR" sz="2000" b="0" i="1" smtClean="0">
                            <a:latin typeface="Cambria Math" panose="02040503050406030204" pitchFamily="18" charset="0"/>
                          </a:rPr>
                          <m:t>200000</m:t>
                        </m:r>
                        <m:r>
                          <a:rPr lang="fa-IR" sz="2000" b="0" i="1" smtClean="0">
                            <a:latin typeface="Cambria Math" panose="02040503050406030204" pitchFamily="18" charset="0"/>
                          </a:rPr>
                          <m:t>/</m:t>
                        </m:r>
                        <m:r>
                          <a:rPr lang="fa-IR" sz="2000" b="0" i="1" smtClean="0">
                            <a:latin typeface="Cambria Math" panose="02040503050406030204" pitchFamily="18" charset="0"/>
                          </a:rPr>
                          <m:t>4</m:t>
                        </m:r>
                      </m:num>
                      <m:den>
                        <m:r>
                          <a:rPr lang="fa-IR" sz="2000" b="0" i="1" smtClean="0">
                            <a:latin typeface="Cambria Math" panose="02040503050406030204" pitchFamily="18" charset="0"/>
                          </a:rPr>
                          <m:t>1000</m:t>
                        </m:r>
                        <m:r>
                          <a:rPr lang="fa-IR" sz="2000" b="0" i="1" smtClean="0">
                            <a:latin typeface="Cambria Math" panose="02040503050406030204" pitchFamily="18" charset="0"/>
                          </a:rPr>
                          <m:t>+</m:t>
                        </m:r>
                        <m:r>
                          <a:rPr lang="fa-IR" sz="2000" b="0" i="1" smtClean="0">
                            <a:latin typeface="Cambria Math" panose="02040503050406030204" pitchFamily="18" charset="0"/>
                          </a:rPr>
                          <m:t>15000</m:t>
                        </m:r>
                        <m:r>
                          <a:rPr lang="fa-IR" sz="2000" b="0" i="1" smtClean="0">
                            <a:latin typeface="Cambria Math" panose="02040503050406030204" pitchFamily="18" charset="0"/>
                          </a:rPr>
                          <m:t>+</m:t>
                        </m:r>
                        <m:r>
                          <a:rPr lang="fa-IR" sz="2000" b="0" i="1" smtClean="0">
                            <a:latin typeface="Cambria Math" panose="02040503050406030204" pitchFamily="18" charset="0"/>
                          </a:rPr>
                          <m:t>100000</m:t>
                        </m:r>
                        <m:r>
                          <a:rPr lang="fa-IR" sz="2000" b="0" i="1" smtClean="0">
                            <a:latin typeface="Cambria Math" panose="02040503050406030204" pitchFamily="18" charset="0"/>
                          </a:rPr>
                          <m:t>+</m:t>
                        </m:r>
                        <m:r>
                          <a:rPr lang="fa-IR" sz="2000" b="0" i="1" smtClean="0">
                            <a:latin typeface="Cambria Math" panose="02040503050406030204" pitchFamily="18" charset="0"/>
                          </a:rPr>
                          <m:t>200000</m:t>
                        </m:r>
                        <m:r>
                          <a:rPr lang="fa-IR" sz="2000" b="0" i="1" smtClean="0">
                            <a:latin typeface="Cambria Math" panose="02040503050406030204" pitchFamily="18" charset="0"/>
                          </a:rPr>
                          <m:t>/</m:t>
                        </m:r>
                        <m:r>
                          <a:rPr lang="fa-IR" sz="2000" b="0" i="1" smtClean="0">
                            <a:latin typeface="Cambria Math" panose="02040503050406030204" pitchFamily="18" charset="0"/>
                          </a:rPr>
                          <m:t>4</m:t>
                        </m:r>
                      </m:den>
                    </m:f>
                    <m:r>
                      <a:rPr lang="fa-IR" sz="2000" b="0" i="0" smtClean="0">
                        <a:latin typeface="Cambria Math" panose="02040503050406030204" pitchFamily="18" charset="0"/>
                      </a:rPr>
                      <m:t>=</m:t>
                    </m:r>
                    <m:r>
                      <a:rPr lang="fa-IR" sz="2000" b="0" i="0" smtClean="0">
                        <a:latin typeface="Cambria Math" panose="02040503050406030204" pitchFamily="18" charset="0"/>
                      </a:rPr>
                      <m:t>1</m:t>
                    </m:r>
                  </m:oMath>
                </a14:m>
                <a:endParaRPr lang="fa-IR" sz="2000" dirty="0" smtClean="0"/>
              </a:p>
              <a:p>
                <a:endParaRPr lang="fa-IR" sz="2000" dirty="0"/>
              </a:p>
              <a:p>
                <a:endParaRPr lang="fa-IR" sz="2000" dirty="0" smtClean="0"/>
              </a:p>
              <a:p>
                <a:r>
                  <a:rPr lang="fa-IR" sz="2000" dirty="0"/>
                  <a:t>نسبت میانگین قیمت </a:t>
                </a:r>
                <a:r>
                  <a:rPr lang="fa-IR" sz="2000" dirty="0" smtClean="0"/>
                  <a:t>1370 </a:t>
                </a:r>
                <a:r>
                  <a:rPr lang="fa-IR" sz="2000" dirty="0"/>
                  <a:t>به 1369(شاخص قیمت سال </a:t>
                </a:r>
                <a:r>
                  <a:rPr lang="fa-IR" sz="2000" dirty="0" smtClean="0"/>
                  <a:t>1370) </a:t>
                </a:r>
                <a14:m>
                  <m:oMath xmlns:m="http://schemas.openxmlformats.org/officeDocument/2006/math">
                    <m:r>
                      <a:rPr lang="en-US" sz="2000" i="1">
                        <a:latin typeface="Cambria Math" panose="02040503050406030204" pitchFamily="18" charset="0"/>
                      </a:rPr>
                      <m:t>=</m:t>
                    </m:r>
                    <m:f>
                      <m:fPr>
                        <m:ctrlPr>
                          <a:rPr lang="en-US" sz="2000" i="1">
                            <a:latin typeface="Cambria Math" panose="02040503050406030204" pitchFamily="18" charset="0"/>
                          </a:rPr>
                        </m:ctrlPr>
                      </m:fPr>
                      <m:num>
                        <m:r>
                          <a:rPr lang="fa-IR" sz="2000" b="0" i="1" smtClean="0">
                            <a:latin typeface="Cambria Math" panose="02040503050406030204" pitchFamily="18" charset="0"/>
                          </a:rPr>
                          <m:t>1500</m:t>
                        </m:r>
                        <m:r>
                          <a:rPr lang="fa-IR" sz="2000" b="0" i="1" smtClean="0">
                            <a:latin typeface="Cambria Math" panose="02040503050406030204" pitchFamily="18" charset="0"/>
                          </a:rPr>
                          <m:t>+</m:t>
                        </m:r>
                        <m:r>
                          <a:rPr lang="fa-IR" sz="2000" b="0" i="1" smtClean="0">
                            <a:latin typeface="Cambria Math" panose="02040503050406030204" pitchFamily="18" charset="0"/>
                          </a:rPr>
                          <m:t>20000</m:t>
                        </m:r>
                        <m:r>
                          <a:rPr lang="fa-IR" sz="2000" b="0" i="1" smtClean="0">
                            <a:latin typeface="Cambria Math" panose="02040503050406030204" pitchFamily="18" charset="0"/>
                          </a:rPr>
                          <m:t>+</m:t>
                        </m:r>
                        <m:r>
                          <a:rPr lang="fa-IR" sz="2000" b="0" i="1" smtClean="0">
                            <a:latin typeface="Cambria Math" panose="02040503050406030204" pitchFamily="18" charset="0"/>
                          </a:rPr>
                          <m:t>180000</m:t>
                        </m:r>
                        <m:r>
                          <a:rPr lang="fa-IR" sz="2000" b="0" i="1" smtClean="0">
                            <a:latin typeface="Cambria Math" panose="02040503050406030204" pitchFamily="18" charset="0"/>
                          </a:rPr>
                          <m:t>+</m:t>
                        </m:r>
                        <m:r>
                          <a:rPr lang="fa-IR" sz="2000" b="0" i="1" smtClean="0">
                            <a:latin typeface="Cambria Math" panose="02040503050406030204" pitchFamily="18" charset="0"/>
                          </a:rPr>
                          <m:t>350000</m:t>
                        </m:r>
                        <m:r>
                          <a:rPr lang="fa-IR" sz="2000" b="0" i="1" smtClean="0">
                            <a:latin typeface="Cambria Math" panose="02040503050406030204" pitchFamily="18" charset="0"/>
                          </a:rPr>
                          <m:t>/</m:t>
                        </m:r>
                        <m:r>
                          <a:rPr lang="fa-IR" sz="2000" b="0" i="1" smtClean="0">
                            <a:latin typeface="Cambria Math" panose="02040503050406030204" pitchFamily="18" charset="0"/>
                          </a:rPr>
                          <m:t>4</m:t>
                        </m:r>
                      </m:num>
                      <m:den>
                        <m:r>
                          <a:rPr lang="fa-IR" sz="2000" i="1">
                            <a:latin typeface="Cambria Math" panose="02040503050406030204" pitchFamily="18" charset="0"/>
                          </a:rPr>
                          <m:t>1000</m:t>
                        </m:r>
                        <m:r>
                          <a:rPr lang="fa-IR" sz="2000" i="1">
                            <a:latin typeface="Cambria Math" panose="02040503050406030204" pitchFamily="18" charset="0"/>
                          </a:rPr>
                          <m:t>+</m:t>
                        </m:r>
                        <m:r>
                          <a:rPr lang="fa-IR" sz="2000" i="1">
                            <a:latin typeface="Cambria Math" panose="02040503050406030204" pitchFamily="18" charset="0"/>
                          </a:rPr>
                          <m:t>15000</m:t>
                        </m:r>
                        <m:r>
                          <a:rPr lang="fa-IR" sz="2000" i="1">
                            <a:latin typeface="Cambria Math" panose="02040503050406030204" pitchFamily="18" charset="0"/>
                          </a:rPr>
                          <m:t>+</m:t>
                        </m:r>
                        <m:r>
                          <a:rPr lang="fa-IR" sz="2000" i="1">
                            <a:latin typeface="Cambria Math" panose="02040503050406030204" pitchFamily="18" charset="0"/>
                          </a:rPr>
                          <m:t>100000</m:t>
                        </m:r>
                        <m:r>
                          <a:rPr lang="fa-IR" sz="2000" i="1">
                            <a:latin typeface="Cambria Math" panose="02040503050406030204" pitchFamily="18" charset="0"/>
                          </a:rPr>
                          <m:t>+</m:t>
                        </m:r>
                        <m:r>
                          <a:rPr lang="fa-IR" sz="2000" i="1">
                            <a:latin typeface="Cambria Math" panose="02040503050406030204" pitchFamily="18" charset="0"/>
                          </a:rPr>
                          <m:t>200000</m:t>
                        </m:r>
                        <m:r>
                          <a:rPr lang="fa-IR" sz="2000" i="1">
                            <a:latin typeface="Cambria Math" panose="02040503050406030204" pitchFamily="18" charset="0"/>
                          </a:rPr>
                          <m:t>/</m:t>
                        </m:r>
                        <m:r>
                          <a:rPr lang="fa-IR" sz="2000" i="1">
                            <a:latin typeface="Cambria Math" panose="02040503050406030204" pitchFamily="18" charset="0"/>
                          </a:rPr>
                          <m:t>4</m:t>
                        </m:r>
                      </m:den>
                    </m:f>
                    <m:r>
                      <a:rPr lang="fa-IR" sz="2000">
                        <a:latin typeface="Cambria Math" panose="02040503050406030204" pitchFamily="18" charset="0"/>
                      </a:rPr>
                      <m:t>=</m:t>
                    </m:r>
                    <m:r>
                      <a:rPr lang="fa-IR" sz="2000" b="0" i="1" smtClean="0">
                        <a:latin typeface="Cambria Math" panose="02040503050406030204" pitchFamily="18" charset="0"/>
                      </a:rPr>
                      <m:t>1</m:t>
                    </m:r>
                    <m:r>
                      <a:rPr lang="fa-IR" sz="2000" b="0" i="1" smtClean="0">
                        <a:latin typeface="Cambria Math" panose="02040503050406030204" pitchFamily="18" charset="0"/>
                      </a:rPr>
                      <m:t>.</m:t>
                    </m:r>
                    <m:r>
                      <a:rPr lang="fa-IR" sz="2000" b="0" i="1" smtClean="0">
                        <a:latin typeface="Cambria Math" panose="02040503050406030204" pitchFamily="18" charset="0"/>
                      </a:rPr>
                      <m:t>74</m:t>
                    </m:r>
                  </m:oMath>
                </a14:m>
                <a:endParaRPr lang="fa-IR" sz="2000" b="0" dirty="0" smtClean="0"/>
              </a:p>
              <a:p>
                <a:endParaRPr lang="fa-IR" sz="2000" dirty="0" smtClean="0"/>
              </a:p>
              <a:p>
                <a:endParaRPr lang="fa-IR" sz="2000" dirty="0" smtClean="0"/>
              </a:p>
              <a:p>
                <a:r>
                  <a:rPr lang="fa-IR" sz="2000" dirty="0"/>
                  <a:t>نسبت میانگین قیمت </a:t>
                </a:r>
                <a:r>
                  <a:rPr lang="fa-IR" sz="2000" dirty="0" smtClean="0"/>
                  <a:t>1371 </a:t>
                </a:r>
                <a:r>
                  <a:rPr lang="fa-IR" sz="2000" dirty="0"/>
                  <a:t>به 1369(شاخص قیمت سال </a:t>
                </a:r>
                <a:r>
                  <a:rPr lang="fa-IR" sz="2000" dirty="0" smtClean="0"/>
                  <a:t>1371) </a:t>
                </a:r>
                <a14:m>
                  <m:oMath xmlns:m="http://schemas.openxmlformats.org/officeDocument/2006/math">
                    <m:r>
                      <a:rPr lang="en-US" sz="2000" i="1">
                        <a:latin typeface="Cambria Math" panose="02040503050406030204" pitchFamily="18" charset="0"/>
                      </a:rPr>
                      <m:t>=</m:t>
                    </m:r>
                    <m:f>
                      <m:fPr>
                        <m:ctrlPr>
                          <a:rPr lang="en-US" sz="2000" i="1">
                            <a:latin typeface="Cambria Math" panose="02040503050406030204" pitchFamily="18" charset="0"/>
                          </a:rPr>
                        </m:ctrlPr>
                      </m:fPr>
                      <m:num>
                        <m:r>
                          <a:rPr lang="fa-IR" sz="2000" b="0" i="1" smtClean="0">
                            <a:latin typeface="Cambria Math" panose="02040503050406030204" pitchFamily="18" charset="0"/>
                          </a:rPr>
                          <m:t>2000</m:t>
                        </m:r>
                        <m:r>
                          <a:rPr lang="fa-IR" sz="2000" b="0" i="1" smtClean="0">
                            <a:latin typeface="Cambria Math" panose="02040503050406030204" pitchFamily="18" charset="0"/>
                          </a:rPr>
                          <m:t>+</m:t>
                        </m:r>
                        <m:r>
                          <a:rPr lang="fa-IR" sz="2000" b="0" i="1" smtClean="0">
                            <a:latin typeface="Cambria Math" panose="02040503050406030204" pitchFamily="18" charset="0"/>
                          </a:rPr>
                          <m:t>31000</m:t>
                        </m:r>
                        <m:r>
                          <a:rPr lang="fa-IR" sz="2000" b="0" i="1" smtClean="0">
                            <a:latin typeface="Cambria Math" panose="02040503050406030204" pitchFamily="18" charset="0"/>
                          </a:rPr>
                          <m:t>+</m:t>
                        </m:r>
                        <m:r>
                          <a:rPr lang="fa-IR" sz="2000" b="0" i="1" smtClean="0">
                            <a:latin typeface="Cambria Math" panose="02040503050406030204" pitchFamily="18" charset="0"/>
                          </a:rPr>
                          <m:t>250000</m:t>
                        </m:r>
                        <m:r>
                          <a:rPr lang="fa-IR" sz="2000" b="0" i="1" smtClean="0">
                            <a:latin typeface="Cambria Math" panose="02040503050406030204" pitchFamily="18" charset="0"/>
                          </a:rPr>
                          <m:t>+</m:t>
                        </m:r>
                        <m:r>
                          <a:rPr lang="fa-IR" sz="2000" b="0" i="1" smtClean="0">
                            <a:latin typeface="Cambria Math" panose="02040503050406030204" pitchFamily="18" charset="0"/>
                          </a:rPr>
                          <m:t>550000</m:t>
                        </m:r>
                        <m:r>
                          <a:rPr lang="fa-IR" sz="2000" b="0" i="1" smtClean="0">
                            <a:latin typeface="Cambria Math" panose="02040503050406030204" pitchFamily="18" charset="0"/>
                          </a:rPr>
                          <m:t>/</m:t>
                        </m:r>
                        <m:r>
                          <a:rPr lang="fa-IR" sz="2000" b="0" i="1" smtClean="0">
                            <a:latin typeface="Cambria Math" panose="02040503050406030204" pitchFamily="18" charset="0"/>
                          </a:rPr>
                          <m:t>4</m:t>
                        </m:r>
                      </m:num>
                      <m:den>
                        <m:r>
                          <a:rPr lang="fa-IR" sz="2000" i="1">
                            <a:latin typeface="Cambria Math" panose="02040503050406030204" pitchFamily="18" charset="0"/>
                          </a:rPr>
                          <m:t>1000</m:t>
                        </m:r>
                        <m:r>
                          <a:rPr lang="fa-IR" sz="2000" i="1">
                            <a:latin typeface="Cambria Math" panose="02040503050406030204" pitchFamily="18" charset="0"/>
                          </a:rPr>
                          <m:t>+</m:t>
                        </m:r>
                        <m:r>
                          <a:rPr lang="fa-IR" sz="2000" i="1">
                            <a:latin typeface="Cambria Math" panose="02040503050406030204" pitchFamily="18" charset="0"/>
                          </a:rPr>
                          <m:t>15000</m:t>
                        </m:r>
                        <m:r>
                          <a:rPr lang="fa-IR" sz="2000" i="1">
                            <a:latin typeface="Cambria Math" panose="02040503050406030204" pitchFamily="18" charset="0"/>
                          </a:rPr>
                          <m:t>+</m:t>
                        </m:r>
                        <m:r>
                          <a:rPr lang="fa-IR" sz="2000" i="1">
                            <a:latin typeface="Cambria Math" panose="02040503050406030204" pitchFamily="18" charset="0"/>
                          </a:rPr>
                          <m:t>100000</m:t>
                        </m:r>
                        <m:r>
                          <a:rPr lang="fa-IR" sz="2000" i="1">
                            <a:latin typeface="Cambria Math" panose="02040503050406030204" pitchFamily="18" charset="0"/>
                          </a:rPr>
                          <m:t>+</m:t>
                        </m:r>
                        <m:r>
                          <a:rPr lang="fa-IR" sz="2000" i="1">
                            <a:latin typeface="Cambria Math" panose="02040503050406030204" pitchFamily="18" charset="0"/>
                          </a:rPr>
                          <m:t>200000</m:t>
                        </m:r>
                        <m:r>
                          <a:rPr lang="fa-IR" sz="2000" i="1">
                            <a:latin typeface="Cambria Math" panose="02040503050406030204" pitchFamily="18" charset="0"/>
                          </a:rPr>
                          <m:t>/</m:t>
                        </m:r>
                        <m:r>
                          <a:rPr lang="fa-IR" sz="2000" i="1">
                            <a:latin typeface="Cambria Math" panose="02040503050406030204" pitchFamily="18" charset="0"/>
                          </a:rPr>
                          <m:t>4</m:t>
                        </m:r>
                      </m:den>
                    </m:f>
                    <m:r>
                      <a:rPr lang="fa-IR" sz="2000">
                        <a:latin typeface="Cambria Math" panose="02040503050406030204" pitchFamily="18" charset="0"/>
                      </a:rPr>
                      <m:t>=</m:t>
                    </m:r>
                    <m:r>
                      <a:rPr lang="fa-IR" sz="2000" b="0" i="0" smtClean="0">
                        <a:latin typeface="Cambria Math" panose="02040503050406030204" pitchFamily="18" charset="0"/>
                      </a:rPr>
                      <m:t>2</m:t>
                    </m:r>
                    <m:r>
                      <a:rPr lang="fa-IR" sz="2000" b="0" i="0" smtClean="0">
                        <a:latin typeface="Cambria Math" panose="02040503050406030204" pitchFamily="18" charset="0"/>
                      </a:rPr>
                      <m:t>.</m:t>
                    </m:r>
                    <m:r>
                      <a:rPr lang="fa-IR" sz="2000" b="0" i="0" smtClean="0">
                        <a:latin typeface="Cambria Math" panose="02040503050406030204" pitchFamily="18" charset="0"/>
                      </a:rPr>
                      <m:t>64</m:t>
                    </m:r>
                  </m:oMath>
                </a14:m>
                <a:endParaRPr lang="fa-IR" sz="2000" dirty="0"/>
              </a:p>
              <a:p>
                <a:endParaRPr lang="fa-IR" sz="2000" dirty="0"/>
              </a:p>
              <a:p>
                <a:endParaRPr lang="fa-IR" sz="2000" dirty="0"/>
              </a:p>
              <a:p>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129"/>
                </a:stretch>
              </a:blipFill>
            </p:spPr>
            <p:txBody>
              <a:bodyPr/>
              <a:lstStyle/>
              <a:p>
                <a:r>
                  <a:rPr lang="en-US">
                    <a:noFill/>
                  </a:rPr>
                  <a:t> </a:t>
                </a:r>
              </a:p>
            </p:txBody>
          </p:sp>
        </mc:Fallback>
      </mc:AlternateContent>
    </p:spTree>
    <p:extLst>
      <p:ext uri="{BB962C8B-B14F-4D97-AF65-F5344CB8AC3E}">
        <p14:creationId xmlns:p14="http://schemas.microsoft.com/office/powerpoint/2010/main" val="28074156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279</TotalTime>
  <Words>941</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Cambria Math</vt:lpstr>
      <vt:lpstr>Tw Cen MT</vt:lpstr>
      <vt:lpstr>Tw Cen MT Condensed</vt:lpstr>
      <vt:lpstr>Wingdings</vt:lpstr>
      <vt:lpstr>Wingdings 3</vt:lpstr>
      <vt:lpstr>Integral</vt:lpstr>
      <vt:lpstr>اقتصاد کلان</vt:lpstr>
      <vt:lpstr>شاخص قیمت ها:</vt:lpstr>
      <vt:lpstr>PowerPoint Presentation</vt:lpstr>
      <vt:lpstr>چگونگی محاسبه شاخص قیمت ها:</vt:lpstr>
      <vt:lpstr>حال ارزش تولیدات کالاها و خدمات را در سال‌های مذکور که در واقع همان تولید ناخالص ملی است به دست می‌آوریم :</vt:lpstr>
      <vt:lpstr>PowerPoint Presentation</vt:lpstr>
      <vt:lpstr>PowerPoint Presentation</vt:lpstr>
      <vt:lpstr>PowerPoint Presentation</vt:lpstr>
      <vt:lpstr>PowerPoint Presentation</vt:lpstr>
      <vt:lpstr>PowerPoint Presentation</vt:lpstr>
      <vt:lpstr>PowerPoint Presentation</vt:lpstr>
      <vt:lpstr>فرمول لاسپیرز:</vt:lpstr>
      <vt:lpstr>PowerPoint Presentation</vt:lpstr>
      <vt:lpstr>پایان جلسه ششم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کلان</dc:title>
  <dc:creator>User</dc:creator>
  <cp:lastModifiedBy>User</cp:lastModifiedBy>
  <cp:revision>15</cp:revision>
  <dcterms:created xsi:type="dcterms:W3CDTF">2020-06-17T07:09:37Z</dcterms:created>
  <dcterms:modified xsi:type="dcterms:W3CDTF">2021-02-24T13:19:21Z</dcterms:modified>
</cp:coreProperties>
</file>