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2" r:id="rId9"/>
    <p:sldId id="273"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E852A67-E104-4933-8197-3E3FC63344D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E852A67-E104-4933-8197-3E3FC63344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E852A67-E104-4933-8197-3E3FC63344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E852A67-E104-4933-8197-3E3FC63344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E852A67-E104-4933-8197-3E3FC63344D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E852A67-E104-4933-8197-3E3FC63344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E852A67-E104-4933-8197-3E3FC63344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E852A67-E104-4933-8197-3E3FC63344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E852A67-E104-4933-8197-3E3FC63344D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E852A67-E104-4933-8197-3E3FC63344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AD7DACD-FE13-41B3-818F-0B528878E444}" type="datetimeFigureOut">
              <a:rPr lang="en-US" smtClean="0"/>
              <a:pPr/>
              <a:t>12/13/2017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E852A67-E104-4933-8197-3E3FC63344D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AD7DACD-FE13-41B3-818F-0B528878E444}" type="datetimeFigureOut">
              <a:rPr lang="en-US" smtClean="0"/>
              <a:pPr/>
              <a:t>12/13/2017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E852A67-E104-4933-8197-3E3FC63344D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fa-IR" dirty="0" smtClean="0">
                <a:cs typeface="+mn-cs"/>
              </a:rPr>
              <a:t>فصل پنجم</a:t>
            </a:r>
            <a:endParaRPr lang="en-US" dirty="0">
              <a:cs typeface="+mn-cs"/>
            </a:endParaRPr>
          </a:p>
        </p:txBody>
      </p:sp>
      <p:sp>
        <p:nvSpPr>
          <p:cNvPr id="3" name="Subtitle 2"/>
          <p:cNvSpPr>
            <a:spLocks noGrp="1"/>
          </p:cNvSpPr>
          <p:nvPr>
            <p:ph type="subTitle" idx="1"/>
          </p:nvPr>
        </p:nvSpPr>
        <p:spPr/>
        <p:txBody>
          <a:bodyPr/>
          <a:lstStyle/>
          <a:p>
            <a:r>
              <a:rPr lang="fa-IR" dirty="0" smtClean="0"/>
              <a:t>تعیین قیمت قراردادهای آتی و پیمان آتی</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هزینه انبارداری</a:t>
            </a:r>
            <a:endParaRPr lang="en-US" dirty="0"/>
          </a:p>
        </p:txBody>
      </p:sp>
      <p:sp>
        <p:nvSpPr>
          <p:cNvPr id="3" name="Content Placeholder 2"/>
          <p:cNvSpPr>
            <a:spLocks noGrp="1"/>
          </p:cNvSpPr>
          <p:nvPr>
            <p:ph idx="1"/>
          </p:nvPr>
        </p:nvSpPr>
        <p:spPr/>
        <p:txBody>
          <a:bodyPr/>
          <a:lstStyle/>
          <a:p>
            <a:pPr algn="r" rtl="1"/>
            <a:r>
              <a:rPr lang="fa-IR" dirty="0" smtClean="0"/>
              <a:t>اگر هزینه انبارداری را درامد منفی در نظر بگیریم و</a:t>
            </a:r>
          </a:p>
          <a:p>
            <a:pPr algn="r" rtl="1"/>
            <a:r>
              <a:rPr lang="en-US" dirty="0" smtClean="0"/>
              <a:t>U</a:t>
            </a:r>
            <a:r>
              <a:rPr lang="fa-IR" dirty="0" smtClean="0"/>
              <a:t>ارزش فعلی هزینه انبارداری در طول عمر پیمان باشد:</a:t>
            </a:r>
          </a:p>
          <a:p>
            <a:pPr algn="r" rtl="1"/>
            <a:endParaRPr lang="fa-IR" dirty="0" smtClean="0"/>
          </a:p>
          <a:p>
            <a:pPr algn="r" rtl="1"/>
            <a:r>
              <a:rPr lang="fa-IR" dirty="0" smtClean="0"/>
              <a:t>قیمت پیمان آتی:</a:t>
            </a:r>
          </a:p>
          <a:p>
            <a:pPr algn="r" rtl="1">
              <a:buNone/>
            </a:pPr>
            <a:endParaRPr lang="fa-IR" dirty="0" smtClean="0"/>
          </a:p>
          <a:p>
            <a:pPr rtl="1">
              <a:buNone/>
            </a:pPr>
            <a:r>
              <a:rPr lang="en-US" dirty="0" smtClean="0"/>
              <a:t>F</a:t>
            </a:r>
            <a:r>
              <a:rPr lang="en-US" baseline="-25000" dirty="0" smtClean="0"/>
              <a:t>0</a:t>
            </a:r>
            <a:r>
              <a:rPr lang="en-US" dirty="0" smtClean="0"/>
              <a:t>=(S0+U)</a:t>
            </a:r>
            <a:r>
              <a:rPr lang="en-US" dirty="0" err="1" smtClean="0"/>
              <a:t>e</a:t>
            </a:r>
            <a:r>
              <a:rPr lang="en-US" baseline="30000" dirty="0" err="1" smtClean="0"/>
              <a:t>rT</a:t>
            </a:r>
            <a:endParaRPr lang="en-US" dirty="0" smtClean="0"/>
          </a:p>
          <a:p>
            <a:pPr algn="r" rtl="1">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مثال:</a:t>
            </a:r>
            <a:endParaRPr lang="en-US" dirty="0"/>
          </a:p>
        </p:txBody>
      </p:sp>
      <p:sp>
        <p:nvSpPr>
          <p:cNvPr id="3" name="Content Placeholder 2"/>
          <p:cNvSpPr>
            <a:spLocks noGrp="1"/>
          </p:cNvSpPr>
          <p:nvPr>
            <p:ph idx="1"/>
          </p:nvPr>
        </p:nvSpPr>
        <p:spPr/>
        <p:txBody>
          <a:bodyPr>
            <a:normAutofit lnSpcReduction="10000"/>
          </a:bodyPr>
          <a:lstStyle/>
          <a:p>
            <a:pPr algn="r" rtl="1"/>
            <a:r>
              <a:rPr lang="fa-IR" sz="2400" dirty="0" smtClean="0"/>
              <a:t>قرارداد آتی یکساله در مورد طلا را در نظر بگیرید. هزینه انبارداری هر اونس طلا برای هر سال 2 دلار باشد که در پایان یک سال پرداخت می شود . فرض کنید که قیمت نقدی 450 دلار و نرخ بهره بدون ریسک سالیانه 7% باشد یعنی:</a:t>
            </a:r>
          </a:p>
          <a:p>
            <a:pPr rtl="1">
              <a:buNone/>
            </a:pPr>
            <a:r>
              <a:rPr lang="en-US" sz="2400" dirty="0" smtClean="0"/>
              <a:t>r= 7%      S</a:t>
            </a:r>
            <a:r>
              <a:rPr lang="en-US" sz="2400" baseline="-25000" dirty="0" smtClean="0"/>
              <a:t>0</a:t>
            </a:r>
            <a:r>
              <a:rPr lang="en-US" sz="2400" dirty="0" smtClean="0"/>
              <a:t> =450        T=1       U=2e</a:t>
            </a:r>
            <a:r>
              <a:rPr lang="en-US" sz="2400" baseline="30000" dirty="0" smtClean="0"/>
              <a:t>%7*1</a:t>
            </a:r>
            <a:r>
              <a:rPr lang="en-US" sz="2400" dirty="0" smtClean="0"/>
              <a:t>=1.865</a:t>
            </a:r>
          </a:p>
          <a:p>
            <a:pPr rtl="1">
              <a:buNone/>
            </a:pPr>
            <a:r>
              <a:rPr lang="en-US" sz="2400" dirty="0" smtClean="0"/>
              <a:t>F</a:t>
            </a:r>
            <a:r>
              <a:rPr lang="en-US" sz="2400" baseline="-25000" dirty="0" smtClean="0"/>
              <a:t>0</a:t>
            </a:r>
            <a:r>
              <a:rPr lang="en-US" sz="2400" dirty="0" smtClean="0"/>
              <a:t>=(450+1.865)e</a:t>
            </a:r>
            <a:r>
              <a:rPr lang="en-US" sz="2400" baseline="30000" dirty="0" smtClean="0"/>
              <a:t>%7*1</a:t>
            </a:r>
            <a:r>
              <a:rPr lang="en-US" sz="2400" dirty="0" smtClean="0"/>
              <a:t>=484.63</a:t>
            </a:r>
          </a:p>
          <a:p>
            <a:pPr algn="r" rtl="1">
              <a:buNone/>
            </a:pPr>
            <a:r>
              <a:rPr lang="fa-IR" sz="2400" dirty="0" smtClean="0"/>
              <a:t>اگر </a:t>
            </a:r>
            <a:r>
              <a:rPr lang="en-US" sz="2400" dirty="0" smtClean="0"/>
              <a:t>  F</a:t>
            </a:r>
            <a:r>
              <a:rPr lang="en-US" sz="2400" baseline="-25000" dirty="0" smtClean="0"/>
              <a:t>0</a:t>
            </a:r>
            <a:r>
              <a:rPr lang="en-US" sz="2400" dirty="0" smtClean="0"/>
              <a:t>&gt;484.63</a:t>
            </a:r>
            <a:r>
              <a:rPr lang="fa-IR" sz="2400" dirty="0" smtClean="0"/>
              <a:t>باشد یک آربیتراژگر می تواند طلا بخرد و همزمان قرارداد آتی طلا برای یکسال بفروشد و به سود برسد . </a:t>
            </a:r>
          </a:p>
          <a:p>
            <a:pPr algn="r" rtl="1">
              <a:buNone/>
            </a:pPr>
            <a:r>
              <a:rPr lang="fa-IR" sz="2400" dirty="0" smtClean="0"/>
              <a:t>اگر</a:t>
            </a:r>
            <a:r>
              <a:rPr lang="en-US" sz="2400" dirty="0" smtClean="0"/>
              <a:t>F</a:t>
            </a:r>
            <a:r>
              <a:rPr lang="en-US" sz="2400" baseline="-25000" dirty="0" smtClean="0"/>
              <a:t>0</a:t>
            </a:r>
            <a:r>
              <a:rPr lang="en-US" sz="2400" dirty="0" smtClean="0"/>
              <a:t>&lt;484.63</a:t>
            </a:r>
            <a:r>
              <a:rPr lang="fa-IR" sz="2400" smtClean="0"/>
              <a:t> باشد آربیتراژگری که مالک طلاست می تواند با فروش آن و خرید قرارداد آتی طلا به سود برسد. </a:t>
            </a:r>
            <a:endParaRPr lang="en-US" sz="2400" smtClean="0"/>
          </a:p>
          <a:p>
            <a:pPr algn="r" rtl="1">
              <a:buNone/>
            </a:pPr>
            <a:endParaRPr lang="en-US" sz="2400" dirty="0" smtClean="0"/>
          </a:p>
          <a:p>
            <a:pPr algn="r" rtl="1">
              <a:buNone/>
            </a:pPr>
            <a:r>
              <a:rPr lang="en-US" sz="2400" dirty="0" smtClean="0"/>
              <a:t>  </a:t>
            </a:r>
            <a:endParaRPr lang="fa-IR"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اگر هزینه انبارداری در طول دوره قرارداد به صورت درصدی از قیمت کالا بیان شود در این صورت می توان آن را مشابه بازده سود منفی تصور کرد . در این صورت قیمت آتی از رابطه زیر بدست می آید :</a:t>
            </a:r>
          </a:p>
          <a:p>
            <a:pPr rtl="1">
              <a:buNone/>
            </a:pPr>
            <a:r>
              <a:rPr lang="en-US" dirty="0" smtClean="0"/>
              <a:t>F</a:t>
            </a:r>
            <a:r>
              <a:rPr lang="en-US" baseline="-25000" dirty="0" smtClean="0"/>
              <a:t>0</a:t>
            </a:r>
            <a:r>
              <a:rPr lang="en-US" dirty="0" smtClean="0"/>
              <a:t>=S</a:t>
            </a:r>
            <a:r>
              <a:rPr lang="en-US" baseline="-25000" dirty="0" smtClean="0"/>
              <a:t>0</a:t>
            </a:r>
            <a:r>
              <a:rPr lang="en-US" dirty="0" smtClean="0"/>
              <a:t>e</a:t>
            </a:r>
            <a:r>
              <a:rPr lang="en-US" baseline="30000" dirty="0" smtClean="0"/>
              <a:t>(</a:t>
            </a:r>
            <a:r>
              <a:rPr lang="en-US" baseline="30000" dirty="0" err="1" smtClean="0"/>
              <a:t>r+u</a:t>
            </a:r>
            <a:r>
              <a:rPr lang="en-US" baseline="30000" dirty="0" smtClean="0"/>
              <a:t>)T</a:t>
            </a:r>
            <a:endParaRPr lang="en-US" dirty="0" smtClean="0"/>
          </a:p>
          <a:p>
            <a:pPr algn="r" rtl="1">
              <a:buNone/>
            </a:pPr>
            <a:r>
              <a:rPr lang="en-US" dirty="0" smtClean="0"/>
              <a:t>u</a:t>
            </a:r>
            <a:r>
              <a:rPr lang="fa-IR" dirty="0" smtClean="0"/>
              <a:t> هزینه انبارداری است که به صورت سالیانه و درصدی از قیمت نقدی است .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هزینه حمل</a:t>
            </a:r>
            <a:endParaRPr lang="en-US" dirty="0"/>
          </a:p>
        </p:txBody>
      </p:sp>
      <p:sp>
        <p:nvSpPr>
          <p:cNvPr id="3" name="Content Placeholder 2"/>
          <p:cNvSpPr>
            <a:spLocks noGrp="1"/>
          </p:cNvSpPr>
          <p:nvPr>
            <p:ph idx="1"/>
          </p:nvPr>
        </p:nvSpPr>
        <p:spPr/>
        <p:txBody>
          <a:bodyPr/>
          <a:lstStyle/>
          <a:p>
            <a:pPr algn="r" rtl="1"/>
            <a:r>
              <a:rPr lang="fa-IR" dirty="0" smtClean="0"/>
              <a:t>عبارت است از مجموع هزینه انبارداری و هزینه های مربوط به تامین مالی خرید کالاهایی که در انبار نگهداری می شود منهای درامد حاصل از کالا</a:t>
            </a:r>
          </a:p>
          <a:p>
            <a:pPr algn="r" rtl="1"/>
            <a:r>
              <a:rPr lang="fa-IR" dirty="0" smtClean="0"/>
              <a:t>قیمت آتی برای دارایی های سرمایه گذاری :</a:t>
            </a:r>
          </a:p>
          <a:p>
            <a:pPr rtl="1">
              <a:buNone/>
            </a:pPr>
            <a:r>
              <a:rPr lang="en-US" dirty="0" smtClean="0"/>
              <a:t>F</a:t>
            </a:r>
            <a:r>
              <a:rPr lang="en-US" baseline="-25000" dirty="0" smtClean="0"/>
              <a:t>0</a:t>
            </a:r>
            <a:r>
              <a:rPr lang="en-US" dirty="0" smtClean="0"/>
              <a:t>=S</a:t>
            </a:r>
            <a:r>
              <a:rPr lang="en-US" baseline="-25000" dirty="0" smtClean="0"/>
              <a:t>0</a:t>
            </a:r>
            <a:r>
              <a:rPr lang="en-US" dirty="0" smtClean="0"/>
              <a:t>e</a:t>
            </a:r>
            <a:r>
              <a:rPr lang="en-US" baseline="30000" dirty="0" smtClean="0"/>
              <a:t>cT</a:t>
            </a:r>
            <a:endParaRPr lang="en-US" dirty="0" smtClean="0"/>
          </a:p>
          <a:p>
            <a:pPr algn="r" rtl="1"/>
            <a:r>
              <a:rPr lang="fa-IR" dirty="0" smtClean="0"/>
              <a:t>برای دارایی های مصرفی:</a:t>
            </a:r>
          </a:p>
          <a:p>
            <a:pPr rtl="1">
              <a:buNone/>
            </a:pPr>
            <a:r>
              <a:rPr lang="en-US" dirty="0" smtClean="0"/>
              <a:t>F</a:t>
            </a:r>
            <a:r>
              <a:rPr lang="en-US" baseline="-25000" dirty="0" smtClean="0"/>
              <a:t>0</a:t>
            </a:r>
            <a:r>
              <a:rPr lang="en-US" dirty="0" smtClean="0"/>
              <a:t>=S</a:t>
            </a:r>
            <a:r>
              <a:rPr lang="en-US" baseline="-25000" dirty="0" smtClean="0"/>
              <a:t>0</a:t>
            </a:r>
            <a:r>
              <a:rPr lang="en-US" dirty="0" smtClean="0"/>
              <a:t>e</a:t>
            </a:r>
            <a:r>
              <a:rPr lang="en-US" baseline="30000" dirty="0" smtClean="0"/>
              <a:t>(c-y)T</a:t>
            </a:r>
            <a:endParaRPr lang="en-US" dirty="0" smtClean="0"/>
          </a:p>
          <a:p>
            <a:pPr algn="r" rtl="1">
              <a:buNone/>
            </a:pPr>
            <a:r>
              <a:rPr lang="en-US" dirty="0" smtClean="0"/>
              <a:t>Y</a:t>
            </a:r>
            <a:r>
              <a:rPr lang="fa-IR" dirty="0" smtClean="0"/>
              <a:t> ثمرات رفاهی حاصل از نگهداری کالا است .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ثمرات رفاهی</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t>منافع حاصل از مالکیت دارایی فیزیکی را اصطلاحا ثمرات رفاهی حاصل از نگهداری کالا می گویند . </a:t>
            </a:r>
          </a:p>
          <a:p>
            <a:pPr algn="r" rtl="1"/>
            <a:r>
              <a:rPr lang="fa-IR" dirty="0" smtClean="0"/>
              <a:t>مصرف کنندگان کالاهای مصرفی بر این باورند که مالکیت کالا منافعی دارد که مالکیت پیمان آتی فاقد آن است . برای مثال : خرید یک قرارداد آتی نفت خام یا موجود بودن نفت خام در انبار به یک اندازه برای یک پالایشگاه نفت ارزش ندارد . این پالایشگاه می تواند از نفت خام موجود در انبار به عنوان ماده اولیه برای تولیدات خود استفاده کند در حالی که از قرارداد آتی نمی تواند برای این هدف استفاده کند.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قیمت قراردادهای آتی و قیمت نقدی مورد انتظار:</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t>سفته </a:t>
            </a:r>
            <a:r>
              <a:rPr lang="fa-IR" dirty="0" smtClean="0"/>
              <a:t>باز </a:t>
            </a:r>
            <a:r>
              <a:rPr lang="fa-IR" dirty="0" smtClean="0"/>
              <a:t>به امید اینکه قیمت نقدی یک دارایی بیشتر از قیمت آتی در زمان سررسید خواهد شد اقدام به اتخاذ معاملات خرید در قرارداد آتی کرده است . </a:t>
            </a:r>
          </a:p>
          <a:p>
            <a:pPr algn="r" rtl="1"/>
            <a:r>
              <a:rPr lang="fa-IR" dirty="0" smtClean="0"/>
              <a:t>ارزش فعلی سرمایه گذاری :</a:t>
            </a:r>
          </a:p>
          <a:p>
            <a:pPr rtl="1">
              <a:buNone/>
            </a:pPr>
            <a:r>
              <a:rPr lang="en-US" dirty="0" smtClean="0"/>
              <a:t>-F</a:t>
            </a:r>
            <a:r>
              <a:rPr lang="en-US" baseline="-25000" dirty="0" smtClean="0"/>
              <a:t>0</a:t>
            </a:r>
            <a:r>
              <a:rPr lang="en-US" dirty="0" smtClean="0"/>
              <a:t>e</a:t>
            </a:r>
            <a:r>
              <a:rPr lang="en-US" baseline="30000" dirty="0" smtClean="0"/>
              <a:t>-rT</a:t>
            </a:r>
            <a:r>
              <a:rPr lang="en-US" dirty="0" smtClean="0"/>
              <a:t>+E(S</a:t>
            </a:r>
            <a:r>
              <a:rPr lang="en-US" baseline="-25000" dirty="0" smtClean="0"/>
              <a:t>T</a:t>
            </a:r>
            <a:r>
              <a:rPr lang="en-US" dirty="0" smtClean="0"/>
              <a:t>)e</a:t>
            </a:r>
            <a:r>
              <a:rPr lang="en-US" baseline="30000" dirty="0" smtClean="0"/>
              <a:t>-KT</a:t>
            </a:r>
            <a:endParaRPr lang="en-US" dirty="0" smtClean="0"/>
          </a:p>
          <a:p>
            <a:pPr algn="r" rtl="1">
              <a:buNone/>
            </a:pPr>
            <a:r>
              <a:rPr lang="en-US" dirty="0" smtClean="0"/>
              <a:t>S</a:t>
            </a:r>
            <a:r>
              <a:rPr lang="en-US" baseline="-25000" dirty="0" smtClean="0"/>
              <a:t>T</a:t>
            </a:r>
            <a:r>
              <a:rPr lang="fa-IR" baseline="-25000" dirty="0" smtClean="0"/>
              <a:t>=</a:t>
            </a:r>
            <a:r>
              <a:rPr lang="fa-IR" dirty="0" smtClean="0"/>
              <a:t> قیمت دارایی در زمان </a:t>
            </a:r>
            <a:r>
              <a:rPr lang="en-US" dirty="0" smtClean="0"/>
              <a:t>T</a:t>
            </a:r>
            <a:endParaRPr lang="fa-IR" dirty="0" smtClean="0"/>
          </a:p>
          <a:p>
            <a:pPr algn="r" rtl="1">
              <a:buNone/>
            </a:pPr>
            <a:r>
              <a:rPr lang="en-US" dirty="0" smtClean="0"/>
              <a:t>K</a:t>
            </a:r>
            <a:r>
              <a:rPr lang="fa-IR" dirty="0" smtClean="0"/>
              <a:t>= نرخ بازده مورد توقع سرمایه گذاران بابت سرمایه گذاری</a:t>
            </a:r>
          </a:p>
          <a:p>
            <a:pPr algn="r" rtl="1">
              <a:buNone/>
            </a:pPr>
            <a:r>
              <a:rPr lang="en-US" dirty="0" smtClean="0"/>
              <a:t>E</a:t>
            </a:r>
            <a:r>
              <a:rPr lang="fa-IR" dirty="0" smtClean="0"/>
              <a:t>= ارزش مورد انتظار</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فرض کنید کلیه فرصت های سرمایه گذاری در بازارهای اوراق بهادار دارای ارزش فعلی خالص صفر هستند :</a:t>
            </a:r>
          </a:p>
          <a:p>
            <a:pPr rtl="1">
              <a:buNone/>
            </a:pPr>
            <a:r>
              <a:rPr lang="en-US" dirty="0" smtClean="0"/>
              <a:t>-F</a:t>
            </a:r>
            <a:r>
              <a:rPr lang="en-US" baseline="-25000" dirty="0" smtClean="0"/>
              <a:t>0</a:t>
            </a:r>
            <a:r>
              <a:rPr lang="en-US" dirty="0" smtClean="0"/>
              <a:t>e</a:t>
            </a:r>
            <a:r>
              <a:rPr lang="en-US" baseline="30000" dirty="0" smtClean="0"/>
              <a:t>-rT</a:t>
            </a:r>
            <a:r>
              <a:rPr lang="en-US" dirty="0" smtClean="0"/>
              <a:t>+E(S</a:t>
            </a:r>
            <a:r>
              <a:rPr lang="en-US" baseline="-25000" dirty="0" smtClean="0"/>
              <a:t>T</a:t>
            </a:r>
            <a:r>
              <a:rPr lang="en-US" dirty="0" smtClean="0"/>
              <a:t>)e</a:t>
            </a:r>
            <a:r>
              <a:rPr lang="en-US" baseline="30000" dirty="0" smtClean="0"/>
              <a:t>-KT</a:t>
            </a:r>
            <a:r>
              <a:rPr lang="en-US" dirty="0" smtClean="0"/>
              <a:t>=0</a:t>
            </a:r>
          </a:p>
          <a:p>
            <a:pPr rtl="1">
              <a:buNone/>
            </a:pPr>
            <a:r>
              <a:rPr lang="en-US" dirty="0" smtClean="0"/>
              <a:t>F0= E(S</a:t>
            </a:r>
            <a:r>
              <a:rPr lang="en-US" baseline="-25000" dirty="0" smtClean="0"/>
              <a:t>T</a:t>
            </a:r>
            <a:r>
              <a:rPr lang="en-US" dirty="0" smtClean="0"/>
              <a:t>)e</a:t>
            </a:r>
            <a:r>
              <a:rPr lang="en-US" baseline="30000" dirty="0" smtClean="0"/>
              <a:t>(r-K)T</a:t>
            </a:r>
            <a:endParaRPr lang="en-US" dirty="0" smtClean="0"/>
          </a:p>
          <a:p>
            <a:pPr algn="r" rtl="1">
              <a:buNone/>
            </a:pPr>
            <a:r>
              <a:rPr lang="fa-IR" dirty="0" smtClean="0"/>
              <a:t>مقدار </a:t>
            </a:r>
            <a:r>
              <a:rPr lang="en-US" dirty="0" smtClean="0"/>
              <a:t>K</a:t>
            </a:r>
            <a:r>
              <a:rPr lang="fa-IR" smtClean="0"/>
              <a:t> تابع از ریسک سیستماتیک است</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t>در اقتصاد دو نوع ریسک را می توان تعریف کرد:</a:t>
            </a:r>
            <a:endParaRPr lang="en-US" sz="3200" dirty="0"/>
          </a:p>
        </p:txBody>
      </p:sp>
      <p:sp>
        <p:nvSpPr>
          <p:cNvPr id="3" name="Content Placeholder 2"/>
          <p:cNvSpPr>
            <a:spLocks noGrp="1"/>
          </p:cNvSpPr>
          <p:nvPr>
            <p:ph idx="1"/>
          </p:nvPr>
        </p:nvSpPr>
        <p:spPr/>
        <p:txBody>
          <a:bodyPr>
            <a:normAutofit fontScale="85000" lnSpcReduction="20000"/>
          </a:bodyPr>
          <a:lstStyle/>
          <a:p>
            <a:pPr algn="r" rtl="1">
              <a:buNone/>
            </a:pPr>
            <a:r>
              <a:rPr lang="fa-IR" dirty="0" smtClean="0"/>
              <a:t>ریسک سیستماتیک و غیرسیستماتیک:</a:t>
            </a:r>
          </a:p>
          <a:p>
            <a:pPr algn="r" rtl="1">
              <a:buNone/>
            </a:pPr>
            <a:r>
              <a:rPr lang="fa-IR" dirty="0" smtClean="0"/>
              <a:t>ریسک های غیرسیستماتیک از دیدگاه سرمایه گذاری چندان بااهمیت تلقی نمی شود . زیرا با ایجاد یک تنوع بخشی مناسب در سبد سرمایه گذاری می توان اینگونه ریسک ها را تقریبا به طور کامل حذف کرد. سرمایه گذاران می توانند با پذیرش ریسک سیستماتیک انتظار سودآوری بالا داشته باشند.ریسک سیستماتیک را نمی توان از طریق تنوع بخشی حذف کرد. سرمایه گذارانی که ریسک های سیستماتیک را پذیرفته اند انتظار دارند که بازدهی سرمایه گذاری آنها به مراتب بیش از نرخ بهره بدون ریسک بازار باشد. اگر ریسک سیستماتیک یک سرمایه گذار منفی باشد سرمایه گذاران حاضر به پذیرش بازدهی مورد انتظار کمتر از نرخ بهره بدون ریسک خواهند بود.</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435100" y="1447800"/>
          <a:ext cx="7499349" cy="2743200"/>
        </p:xfrm>
        <a:graphic>
          <a:graphicData uri="http://schemas.openxmlformats.org/drawingml/2006/table">
            <a:tbl>
              <a:tblPr firstRow="1" bandRow="1">
                <a:tableStyleId>{5C22544A-7EE6-4342-B048-85BDC9FD1C3A}</a:tableStyleId>
              </a:tblPr>
              <a:tblGrid>
                <a:gridCol w="2499783"/>
                <a:gridCol w="2499783"/>
                <a:gridCol w="2499783"/>
              </a:tblGrid>
              <a:tr h="914400">
                <a:tc>
                  <a:txBody>
                    <a:bodyPr/>
                    <a:lstStyle/>
                    <a:p>
                      <a:pPr marL="0" marR="0" algn="ctr" rtl="1">
                        <a:lnSpc>
                          <a:spcPct val="115000"/>
                        </a:lnSpc>
                        <a:spcBef>
                          <a:spcPts val="0"/>
                        </a:spcBef>
                        <a:spcAft>
                          <a:spcPts val="0"/>
                        </a:spcAft>
                        <a:tabLst>
                          <a:tab pos="5476875" algn="l"/>
                        </a:tabLst>
                      </a:pPr>
                      <a:endParaRPr lang="fa-IR" sz="1800" dirty="0" smtClean="0">
                        <a:latin typeface="Calibri"/>
                        <a:ea typeface="Calibri"/>
                        <a:cs typeface="Arial"/>
                      </a:endParaRPr>
                    </a:p>
                    <a:p>
                      <a:pPr marL="0" marR="0" algn="ctr" rtl="1">
                        <a:lnSpc>
                          <a:spcPct val="115000"/>
                        </a:lnSpc>
                        <a:spcBef>
                          <a:spcPts val="0"/>
                        </a:spcBef>
                        <a:spcAft>
                          <a:spcPts val="0"/>
                        </a:spcAft>
                        <a:tabLst>
                          <a:tab pos="5476875" algn="l"/>
                        </a:tabLst>
                      </a:pPr>
                      <a:r>
                        <a:rPr lang="fa-IR" sz="1800" dirty="0" smtClean="0">
                          <a:latin typeface="Calibri"/>
                          <a:ea typeface="Calibri"/>
                          <a:cs typeface="Arial"/>
                        </a:rPr>
                        <a:t>ریسک </a:t>
                      </a:r>
                      <a:r>
                        <a:rPr lang="fa-IR" sz="1800" dirty="0">
                          <a:latin typeface="Calibri"/>
                          <a:ea typeface="Calibri"/>
                          <a:cs typeface="Arial"/>
                        </a:rPr>
                        <a:t>سیستماتیک صفر</a:t>
                      </a:r>
                      <a:endParaRPr lang="en-US" sz="1100" dirty="0">
                        <a:latin typeface="Calibri"/>
                        <a:ea typeface="Calibri"/>
                        <a:cs typeface="Arial"/>
                      </a:endParaRPr>
                    </a:p>
                  </a:txBody>
                  <a:tcPr marL="62495" marR="62495" marT="0" marB="0"/>
                </a:tc>
                <a:tc>
                  <a:txBody>
                    <a:bodyPr/>
                    <a:lstStyle/>
                    <a:p>
                      <a:pPr marL="0" marR="0" algn="ctr" rtl="1">
                        <a:lnSpc>
                          <a:spcPct val="115000"/>
                        </a:lnSpc>
                        <a:spcBef>
                          <a:spcPts val="0"/>
                        </a:spcBef>
                        <a:spcAft>
                          <a:spcPts val="0"/>
                        </a:spcAft>
                        <a:tabLst>
                          <a:tab pos="5476875" algn="l"/>
                        </a:tabLst>
                      </a:pPr>
                      <a:endParaRPr lang="fa-IR" sz="2200" dirty="0" smtClean="0">
                        <a:latin typeface="Calibri"/>
                        <a:ea typeface="Calibri"/>
                        <a:cs typeface="Arial"/>
                      </a:endParaRPr>
                    </a:p>
                    <a:p>
                      <a:pPr marL="0" marR="0" algn="ctr" rtl="1">
                        <a:lnSpc>
                          <a:spcPct val="115000"/>
                        </a:lnSpc>
                        <a:spcBef>
                          <a:spcPts val="0"/>
                        </a:spcBef>
                        <a:spcAft>
                          <a:spcPts val="0"/>
                        </a:spcAft>
                        <a:tabLst>
                          <a:tab pos="5476875" algn="l"/>
                        </a:tabLst>
                      </a:pPr>
                      <a:r>
                        <a:rPr lang="en-US" sz="2200" dirty="0" smtClean="0">
                          <a:latin typeface="Calibri"/>
                          <a:ea typeface="Calibri"/>
                          <a:cs typeface="Arial"/>
                        </a:rPr>
                        <a:t>K=r</a:t>
                      </a:r>
                      <a:endParaRPr lang="en-US" sz="1100" dirty="0">
                        <a:latin typeface="Calibri"/>
                        <a:ea typeface="Calibri"/>
                        <a:cs typeface="Arial"/>
                      </a:endParaRPr>
                    </a:p>
                  </a:txBody>
                  <a:tcPr marL="62495" marR="62495" marT="0" marB="0"/>
                </a:tc>
                <a:tc>
                  <a:txBody>
                    <a:bodyPr/>
                    <a:lstStyle/>
                    <a:p>
                      <a:pPr marL="0" marR="0" algn="ctr" rtl="1">
                        <a:lnSpc>
                          <a:spcPct val="115000"/>
                        </a:lnSpc>
                        <a:spcBef>
                          <a:spcPts val="0"/>
                        </a:spcBef>
                        <a:spcAft>
                          <a:spcPts val="0"/>
                        </a:spcAft>
                        <a:tabLst>
                          <a:tab pos="5476875" algn="l"/>
                        </a:tabLst>
                      </a:pPr>
                      <a:endParaRPr lang="fa-IR" sz="2200" dirty="0" smtClean="0">
                        <a:latin typeface="Calibri"/>
                        <a:ea typeface="Calibri"/>
                        <a:cs typeface="Arial"/>
                      </a:endParaRPr>
                    </a:p>
                    <a:p>
                      <a:pPr marL="0" marR="0" algn="ctr" rtl="1">
                        <a:lnSpc>
                          <a:spcPct val="115000"/>
                        </a:lnSpc>
                        <a:spcBef>
                          <a:spcPts val="0"/>
                        </a:spcBef>
                        <a:spcAft>
                          <a:spcPts val="0"/>
                        </a:spcAft>
                        <a:tabLst>
                          <a:tab pos="5476875" algn="l"/>
                        </a:tabLst>
                      </a:pPr>
                      <a:r>
                        <a:rPr lang="en-US" sz="2200" dirty="0" smtClean="0">
                          <a:latin typeface="Calibri"/>
                          <a:ea typeface="Calibri"/>
                          <a:cs typeface="Arial"/>
                        </a:rPr>
                        <a:t>F</a:t>
                      </a:r>
                      <a:r>
                        <a:rPr lang="en-US" sz="2200" baseline="-25000" dirty="0" smtClean="0">
                          <a:latin typeface="Calibri"/>
                          <a:ea typeface="Calibri"/>
                          <a:cs typeface="Arial"/>
                        </a:rPr>
                        <a:t>0</a:t>
                      </a:r>
                      <a:r>
                        <a:rPr lang="en-US" sz="2200" dirty="0" smtClean="0">
                          <a:latin typeface="Calibri"/>
                          <a:ea typeface="Calibri"/>
                          <a:cs typeface="Arial"/>
                        </a:rPr>
                        <a:t>=E(S</a:t>
                      </a:r>
                      <a:r>
                        <a:rPr lang="en-US" sz="2200" baseline="-25000" dirty="0" smtClean="0">
                          <a:latin typeface="Calibri"/>
                          <a:ea typeface="Calibri"/>
                          <a:cs typeface="Arial"/>
                        </a:rPr>
                        <a:t>T</a:t>
                      </a:r>
                      <a:r>
                        <a:rPr lang="en-US" sz="2200" dirty="0">
                          <a:latin typeface="Calibri"/>
                          <a:ea typeface="Calibri"/>
                          <a:cs typeface="Arial"/>
                        </a:rPr>
                        <a:t>)</a:t>
                      </a:r>
                      <a:endParaRPr lang="en-US" sz="1100" dirty="0">
                        <a:latin typeface="Calibri"/>
                        <a:ea typeface="Calibri"/>
                        <a:cs typeface="Arial"/>
                      </a:endParaRPr>
                    </a:p>
                  </a:txBody>
                  <a:tcPr marL="62495" marR="62495" marT="0" marB="0"/>
                </a:tc>
              </a:tr>
              <a:tr h="914400">
                <a:tc>
                  <a:txBody>
                    <a:bodyPr/>
                    <a:lstStyle/>
                    <a:p>
                      <a:pPr marL="0" marR="0" algn="ctr" rtl="1">
                        <a:lnSpc>
                          <a:spcPct val="115000"/>
                        </a:lnSpc>
                        <a:spcBef>
                          <a:spcPts val="0"/>
                        </a:spcBef>
                        <a:spcAft>
                          <a:spcPts val="0"/>
                        </a:spcAft>
                        <a:tabLst>
                          <a:tab pos="5476875" algn="l"/>
                        </a:tabLst>
                      </a:pPr>
                      <a:endParaRPr lang="fa-IR" sz="1800" dirty="0" smtClean="0">
                        <a:latin typeface="Calibri"/>
                        <a:ea typeface="Calibri"/>
                        <a:cs typeface="Arial"/>
                      </a:endParaRPr>
                    </a:p>
                    <a:p>
                      <a:pPr marL="0" marR="0" algn="ctr" rtl="1">
                        <a:lnSpc>
                          <a:spcPct val="115000"/>
                        </a:lnSpc>
                        <a:spcBef>
                          <a:spcPts val="0"/>
                        </a:spcBef>
                        <a:spcAft>
                          <a:spcPts val="0"/>
                        </a:spcAft>
                        <a:tabLst>
                          <a:tab pos="5476875" algn="l"/>
                        </a:tabLst>
                      </a:pPr>
                      <a:r>
                        <a:rPr lang="fa-IR" sz="1800" dirty="0" smtClean="0">
                          <a:latin typeface="Calibri"/>
                          <a:ea typeface="Calibri"/>
                          <a:cs typeface="Arial"/>
                        </a:rPr>
                        <a:t>ریسک </a:t>
                      </a:r>
                      <a:r>
                        <a:rPr lang="fa-IR" sz="1800" dirty="0">
                          <a:latin typeface="Calibri"/>
                          <a:ea typeface="Calibri"/>
                          <a:cs typeface="Arial"/>
                        </a:rPr>
                        <a:t>سیستماتیک مثبت</a:t>
                      </a:r>
                      <a:endParaRPr lang="en-US" sz="1100" dirty="0">
                        <a:latin typeface="Calibri"/>
                        <a:ea typeface="Calibri"/>
                        <a:cs typeface="Arial"/>
                      </a:endParaRPr>
                    </a:p>
                  </a:txBody>
                  <a:tcPr marL="62495" marR="62495" marT="0" marB="0"/>
                </a:tc>
                <a:tc>
                  <a:txBody>
                    <a:bodyPr/>
                    <a:lstStyle/>
                    <a:p>
                      <a:pPr marL="0" marR="0" algn="ctr" rtl="1">
                        <a:lnSpc>
                          <a:spcPct val="115000"/>
                        </a:lnSpc>
                        <a:spcBef>
                          <a:spcPts val="0"/>
                        </a:spcBef>
                        <a:spcAft>
                          <a:spcPts val="0"/>
                        </a:spcAft>
                        <a:tabLst>
                          <a:tab pos="5476875" algn="l"/>
                        </a:tabLst>
                      </a:pPr>
                      <a:endParaRPr lang="fa-IR" sz="2200" dirty="0" smtClean="0">
                        <a:latin typeface="Calibri"/>
                        <a:ea typeface="Calibri"/>
                        <a:cs typeface="Arial"/>
                      </a:endParaRPr>
                    </a:p>
                    <a:p>
                      <a:pPr marL="0" marR="0" algn="ctr" rtl="1">
                        <a:lnSpc>
                          <a:spcPct val="115000"/>
                        </a:lnSpc>
                        <a:spcBef>
                          <a:spcPts val="0"/>
                        </a:spcBef>
                        <a:spcAft>
                          <a:spcPts val="0"/>
                        </a:spcAft>
                        <a:tabLst>
                          <a:tab pos="5476875" algn="l"/>
                        </a:tabLst>
                      </a:pPr>
                      <a:r>
                        <a:rPr lang="en-US" sz="2200" dirty="0" smtClean="0">
                          <a:latin typeface="Calibri"/>
                          <a:ea typeface="Calibri"/>
                          <a:cs typeface="Arial"/>
                        </a:rPr>
                        <a:t>K&gt;r</a:t>
                      </a:r>
                      <a:endParaRPr lang="en-US" sz="1100" dirty="0">
                        <a:latin typeface="Calibri"/>
                        <a:ea typeface="Calibri"/>
                        <a:cs typeface="Arial"/>
                      </a:endParaRPr>
                    </a:p>
                  </a:txBody>
                  <a:tcPr marL="62495" marR="62495" marT="0" marB="0"/>
                </a:tc>
                <a:tc>
                  <a:txBody>
                    <a:bodyPr/>
                    <a:lstStyle/>
                    <a:p>
                      <a:pPr marL="0" marR="0" algn="ctr" rtl="1">
                        <a:lnSpc>
                          <a:spcPct val="115000"/>
                        </a:lnSpc>
                        <a:spcBef>
                          <a:spcPts val="0"/>
                        </a:spcBef>
                        <a:spcAft>
                          <a:spcPts val="0"/>
                        </a:spcAft>
                        <a:tabLst>
                          <a:tab pos="5476875" algn="l"/>
                        </a:tabLst>
                      </a:pPr>
                      <a:endParaRPr lang="fa-IR" sz="2200" dirty="0" smtClean="0">
                        <a:latin typeface="Calibri"/>
                        <a:ea typeface="Calibri"/>
                        <a:cs typeface="Arial"/>
                      </a:endParaRPr>
                    </a:p>
                    <a:p>
                      <a:pPr marL="0" marR="0" algn="ctr" rtl="1">
                        <a:lnSpc>
                          <a:spcPct val="115000"/>
                        </a:lnSpc>
                        <a:spcBef>
                          <a:spcPts val="0"/>
                        </a:spcBef>
                        <a:spcAft>
                          <a:spcPts val="0"/>
                        </a:spcAft>
                        <a:tabLst>
                          <a:tab pos="5476875" algn="l"/>
                        </a:tabLst>
                      </a:pPr>
                      <a:r>
                        <a:rPr lang="en-US" sz="2200" dirty="0" smtClean="0">
                          <a:latin typeface="Calibri"/>
                          <a:ea typeface="Calibri"/>
                          <a:cs typeface="Arial"/>
                        </a:rPr>
                        <a:t>F</a:t>
                      </a:r>
                      <a:r>
                        <a:rPr lang="en-US" sz="2200" baseline="-25000" dirty="0" smtClean="0">
                          <a:latin typeface="Calibri"/>
                          <a:ea typeface="Calibri"/>
                          <a:cs typeface="Arial"/>
                        </a:rPr>
                        <a:t>0</a:t>
                      </a:r>
                      <a:r>
                        <a:rPr lang="en-US" sz="2200" dirty="0" smtClean="0">
                          <a:latin typeface="Calibri"/>
                          <a:ea typeface="Calibri"/>
                          <a:cs typeface="Arial"/>
                        </a:rPr>
                        <a:t>&lt;E(S</a:t>
                      </a:r>
                      <a:r>
                        <a:rPr lang="en-US" sz="2200" baseline="-25000" dirty="0" smtClean="0">
                          <a:latin typeface="Calibri"/>
                          <a:ea typeface="Calibri"/>
                          <a:cs typeface="Arial"/>
                        </a:rPr>
                        <a:t>T</a:t>
                      </a:r>
                      <a:r>
                        <a:rPr lang="en-US" sz="2200" dirty="0">
                          <a:latin typeface="Calibri"/>
                          <a:ea typeface="Calibri"/>
                          <a:cs typeface="Arial"/>
                        </a:rPr>
                        <a:t>)</a:t>
                      </a:r>
                      <a:endParaRPr lang="en-US" sz="1100" dirty="0">
                        <a:latin typeface="Calibri"/>
                        <a:ea typeface="Calibri"/>
                        <a:cs typeface="Arial"/>
                      </a:endParaRPr>
                    </a:p>
                  </a:txBody>
                  <a:tcPr marL="62495" marR="62495" marT="0" marB="0"/>
                </a:tc>
              </a:tr>
              <a:tr h="914400">
                <a:tc>
                  <a:txBody>
                    <a:bodyPr/>
                    <a:lstStyle/>
                    <a:p>
                      <a:pPr marL="0" marR="0" algn="ctr" rtl="1">
                        <a:lnSpc>
                          <a:spcPct val="115000"/>
                        </a:lnSpc>
                        <a:spcBef>
                          <a:spcPts val="0"/>
                        </a:spcBef>
                        <a:spcAft>
                          <a:spcPts val="0"/>
                        </a:spcAft>
                        <a:tabLst>
                          <a:tab pos="5476875" algn="l"/>
                        </a:tabLst>
                      </a:pPr>
                      <a:endParaRPr lang="fa-IR" sz="1800" dirty="0" smtClean="0">
                        <a:latin typeface="Calibri"/>
                        <a:ea typeface="Calibri"/>
                        <a:cs typeface="Arial"/>
                      </a:endParaRPr>
                    </a:p>
                    <a:p>
                      <a:pPr marL="0" marR="0" algn="ctr" rtl="1">
                        <a:lnSpc>
                          <a:spcPct val="115000"/>
                        </a:lnSpc>
                        <a:spcBef>
                          <a:spcPts val="0"/>
                        </a:spcBef>
                        <a:spcAft>
                          <a:spcPts val="0"/>
                        </a:spcAft>
                        <a:tabLst>
                          <a:tab pos="5476875" algn="l"/>
                        </a:tabLst>
                      </a:pPr>
                      <a:r>
                        <a:rPr lang="fa-IR" sz="1800" dirty="0" smtClean="0">
                          <a:latin typeface="Calibri"/>
                          <a:ea typeface="Calibri"/>
                          <a:cs typeface="Arial"/>
                        </a:rPr>
                        <a:t>ریسک </a:t>
                      </a:r>
                      <a:r>
                        <a:rPr lang="fa-IR" sz="1800" dirty="0">
                          <a:latin typeface="Calibri"/>
                          <a:ea typeface="Calibri"/>
                          <a:cs typeface="Arial"/>
                        </a:rPr>
                        <a:t>سیستماتیک منفی</a:t>
                      </a:r>
                      <a:endParaRPr lang="en-US" sz="1100" dirty="0">
                        <a:latin typeface="Calibri"/>
                        <a:ea typeface="Calibri"/>
                        <a:cs typeface="Arial"/>
                      </a:endParaRPr>
                    </a:p>
                  </a:txBody>
                  <a:tcPr marL="62495" marR="62495" marT="0" marB="0"/>
                </a:tc>
                <a:tc>
                  <a:txBody>
                    <a:bodyPr/>
                    <a:lstStyle/>
                    <a:p>
                      <a:pPr marL="0" marR="0" algn="ctr" rtl="1">
                        <a:lnSpc>
                          <a:spcPct val="115000"/>
                        </a:lnSpc>
                        <a:spcBef>
                          <a:spcPts val="0"/>
                        </a:spcBef>
                        <a:spcAft>
                          <a:spcPts val="0"/>
                        </a:spcAft>
                        <a:tabLst>
                          <a:tab pos="5476875" algn="l"/>
                        </a:tabLst>
                      </a:pPr>
                      <a:endParaRPr lang="fa-IR" sz="2200" dirty="0" smtClean="0">
                        <a:latin typeface="Calibri"/>
                        <a:ea typeface="Calibri"/>
                        <a:cs typeface="Arial"/>
                      </a:endParaRPr>
                    </a:p>
                    <a:p>
                      <a:pPr marL="0" marR="0" algn="ctr" rtl="1">
                        <a:lnSpc>
                          <a:spcPct val="115000"/>
                        </a:lnSpc>
                        <a:spcBef>
                          <a:spcPts val="0"/>
                        </a:spcBef>
                        <a:spcAft>
                          <a:spcPts val="0"/>
                        </a:spcAft>
                        <a:tabLst>
                          <a:tab pos="5476875" algn="l"/>
                        </a:tabLst>
                      </a:pPr>
                      <a:r>
                        <a:rPr lang="en-US" sz="2200" dirty="0" smtClean="0">
                          <a:latin typeface="Calibri"/>
                          <a:ea typeface="Calibri"/>
                          <a:cs typeface="Arial"/>
                        </a:rPr>
                        <a:t>K&lt;r</a:t>
                      </a:r>
                      <a:endParaRPr lang="en-US" sz="1100" dirty="0">
                        <a:latin typeface="Calibri"/>
                        <a:ea typeface="Calibri"/>
                        <a:cs typeface="Arial"/>
                      </a:endParaRPr>
                    </a:p>
                  </a:txBody>
                  <a:tcPr marL="62495" marR="62495" marT="0" marB="0"/>
                </a:tc>
                <a:tc>
                  <a:txBody>
                    <a:bodyPr/>
                    <a:lstStyle/>
                    <a:p>
                      <a:pPr marL="0" marR="0" algn="ctr" rtl="1">
                        <a:lnSpc>
                          <a:spcPct val="115000"/>
                        </a:lnSpc>
                        <a:spcBef>
                          <a:spcPts val="0"/>
                        </a:spcBef>
                        <a:spcAft>
                          <a:spcPts val="0"/>
                        </a:spcAft>
                        <a:tabLst>
                          <a:tab pos="5476875" algn="l"/>
                        </a:tabLst>
                      </a:pPr>
                      <a:endParaRPr lang="fa-IR" sz="2200" smtClean="0">
                        <a:latin typeface="Calibri"/>
                        <a:ea typeface="Calibri"/>
                        <a:cs typeface="Arial"/>
                      </a:endParaRPr>
                    </a:p>
                    <a:p>
                      <a:pPr marL="0" marR="0" algn="ctr" rtl="1">
                        <a:lnSpc>
                          <a:spcPct val="115000"/>
                        </a:lnSpc>
                        <a:spcBef>
                          <a:spcPts val="0"/>
                        </a:spcBef>
                        <a:spcAft>
                          <a:spcPts val="0"/>
                        </a:spcAft>
                        <a:tabLst>
                          <a:tab pos="5476875" algn="l"/>
                        </a:tabLst>
                      </a:pPr>
                      <a:r>
                        <a:rPr lang="en-US" sz="2200" smtClean="0">
                          <a:latin typeface="Calibri"/>
                          <a:ea typeface="Calibri"/>
                          <a:cs typeface="Arial"/>
                        </a:rPr>
                        <a:t>F</a:t>
                      </a:r>
                      <a:r>
                        <a:rPr lang="en-US" sz="2200" baseline="-25000" smtClean="0">
                          <a:latin typeface="Calibri"/>
                          <a:ea typeface="Calibri"/>
                          <a:cs typeface="Arial"/>
                        </a:rPr>
                        <a:t>0</a:t>
                      </a:r>
                      <a:r>
                        <a:rPr lang="en-US" sz="2200" smtClean="0">
                          <a:latin typeface="Calibri"/>
                          <a:ea typeface="Calibri"/>
                          <a:cs typeface="Arial"/>
                        </a:rPr>
                        <a:t>&gt;E(S</a:t>
                      </a:r>
                      <a:r>
                        <a:rPr lang="en-US" sz="2200" baseline="-25000" smtClean="0">
                          <a:latin typeface="Calibri"/>
                          <a:ea typeface="Calibri"/>
                          <a:cs typeface="Arial"/>
                        </a:rPr>
                        <a:t>T</a:t>
                      </a:r>
                      <a:r>
                        <a:rPr lang="en-US" sz="2200" dirty="0">
                          <a:latin typeface="Calibri"/>
                          <a:ea typeface="Calibri"/>
                          <a:cs typeface="Arial"/>
                        </a:rPr>
                        <a:t>)</a:t>
                      </a:r>
                      <a:endParaRPr lang="en-US" sz="1100" dirty="0">
                        <a:latin typeface="Calibri"/>
                        <a:ea typeface="Calibri"/>
                        <a:cs typeface="Arial"/>
                      </a:endParaRPr>
                    </a:p>
                  </a:txBody>
                  <a:tcPr marL="62495" marR="62495"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t>قیمت های قراردادهای آتی شاخص سهام:</a:t>
            </a:r>
            <a:endParaRPr lang="en-US" sz="3600" dirty="0"/>
          </a:p>
        </p:txBody>
      </p:sp>
      <p:sp>
        <p:nvSpPr>
          <p:cNvPr id="3" name="Content Placeholder 2"/>
          <p:cNvSpPr>
            <a:spLocks noGrp="1"/>
          </p:cNvSpPr>
          <p:nvPr>
            <p:ph idx="1"/>
          </p:nvPr>
        </p:nvSpPr>
        <p:spPr/>
        <p:txBody>
          <a:bodyPr/>
          <a:lstStyle/>
          <a:p>
            <a:pPr algn="r" rtl="1"/>
            <a:r>
              <a:rPr lang="fa-IR" dirty="0" smtClean="0"/>
              <a:t>شاخص سهام را می توان دارایی سرمایه ای فرض کرد که سود نقدی دارد . دارایی سرمایه در واقع سبدی از سهام می باشد و سود پرداختی توسط دارایی سرمایه ای سودهایی هستند که کسانی که این سبد را نگه می دارند دریافت میکنند . </a:t>
            </a:r>
          </a:p>
          <a:p>
            <a:pPr rtl="1">
              <a:buNone/>
            </a:pPr>
            <a:r>
              <a:rPr lang="en-US" dirty="0"/>
              <a:t>F</a:t>
            </a:r>
            <a:r>
              <a:rPr lang="en-US" baseline="-25000" dirty="0"/>
              <a:t>0</a:t>
            </a:r>
            <a:r>
              <a:rPr lang="en-US" dirty="0"/>
              <a:t>=S</a:t>
            </a:r>
            <a:r>
              <a:rPr lang="en-US" baseline="-25000" dirty="0"/>
              <a:t>0</a:t>
            </a:r>
            <a:r>
              <a:rPr lang="en-US" dirty="0"/>
              <a:t>e</a:t>
            </a:r>
            <a:r>
              <a:rPr lang="en-US" baseline="30000" dirty="0"/>
              <a:t>(r-q)T</a:t>
            </a:r>
            <a:endParaRPr lang="en-US" dirty="0"/>
          </a:p>
          <a:p>
            <a:pPr algn="r" rtl="1">
              <a:buNone/>
            </a:pPr>
            <a:r>
              <a:rPr lang="en-US" dirty="0" smtClean="0"/>
              <a:t>F</a:t>
            </a:r>
            <a:r>
              <a:rPr lang="en-US" baseline="-25000" dirty="0" smtClean="0"/>
              <a:t>0</a:t>
            </a:r>
            <a:r>
              <a:rPr lang="fa-IR" baseline="-25000" dirty="0" smtClean="0"/>
              <a:t>= محاسبه قیمت آتی</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مثال:</a:t>
            </a:r>
            <a:endParaRPr lang="en-US" dirty="0"/>
          </a:p>
        </p:txBody>
      </p:sp>
      <p:sp>
        <p:nvSpPr>
          <p:cNvPr id="3" name="Content Placeholder 2"/>
          <p:cNvSpPr>
            <a:spLocks noGrp="1"/>
          </p:cNvSpPr>
          <p:nvPr>
            <p:ph idx="1"/>
          </p:nvPr>
        </p:nvSpPr>
        <p:spPr/>
        <p:txBody>
          <a:bodyPr/>
          <a:lstStyle/>
          <a:p>
            <a:pPr algn="r" rtl="1">
              <a:buNone/>
            </a:pPr>
            <a:r>
              <a:rPr lang="fa-IR" dirty="0" smtClean="0"/>
              <a:t>شاخص آتی </a:t>
            </a:r>
            <a:r>
              <a:rPr lang="en-US" dirty="0" smtClean="0"/>
              <a:t>S&amp;P500</a:t>
            </a:r>
            <a:r>
              <a:rPr lang="fa-IR" dirty="0" smtClean="0"/>
              <a:t> سه ماهه را در نظر بگیرید. اگر دارایی پایه قرارداد سالیانه 1% بازده سود نقدی ایجاد کند با فرض ارزش فعلی شاخص 400 و نرخ بهره بدون ریسک سالیانه 6%:</a:t>
            </a:r>
          </a:p>
          <a:p>
            <a:pPr rtl="1">
              <a:buNone/>
            </a:pPr>
            <a:r>
              <a:rPr lang="en-US" dirty="0" smtClean="0"/>
              <a:t>q= 1%     T= 0.25    S</a:t>
            </a:r>
            <a:r>
              <a:rPr lang="en-US" baseline="-25000" dirty="0" smtClean="0"/>
              <a:t>0</a:t>
            </a:r>
            <a:r>
              <a:rPr lang="en-US" dirty="0" smtClean="0"/>
              <a:t> =400     r= 0.06</a:t>
            </a:r>
          </a:p>
          <a:p>
            <a:pPr rtl="1">
              <a:buNone/>
            </a:pPr>
            <a:endParaRPr lang="en-US" dirty="0"/>
          </a:p>
          <a:p>
            <a:pPr rtl="1">
              <a:buNone/>
            </a:pPr>
            <a:r>
              <a:rPr lang="en-US" dirty="0"/>
              <a:t>F=400e</a:t>
            </a:r>
            <a:r>
              <a:rPr lang="en-US" baseline="30000" dirty="0"/>
              <a:t>(0.06-0.01)0.25</a:t>
            </a:r>
            <a:r>
              <a:rPr lang="en-US" dirty="0"/>
              <a:t>=405.03</a:t>
            </a:r>
          </a:p>
          <a:p>
            <a:pPr rtl="1">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آربیتراژ شاخص:</a:t>
            </a:r>
            <a:endParaRPr lang="en-US" dirty="0"/>
          </a:p>
        </p:txBody>
      </p:sp>
      <p:sp>
        <p:nvSpPr>
          <p:cNvPr id="3" name="Content Placeholder 2"/>
          <p:cNvSpPr>
            <a:spLocks noGrp="1"/>
          </p:cNvSpPr>
          <p:nvPr>
            <p:ph idx="1"/>
          </p:nvPr>
        </p:nvSpPr>
        <p:spPr/>
        <p:txBody>
          <a:bodyPr/>
          <a:lstStyle/>
          <a:p>
            <a:pPr algn="r" rtl="1"/>
            <a:r>
              <a:rPr lang="fa-IR" dirty="0" smtClean="0"/>
              <a:t>اگر</a:t>
            </a:r>
            <a:r>
              <a:rPr lang="en-US" dirty="0" smtClean="0"/>
              <a:t>F</a:t>
            </a:r>
            <a:r>
              <a:rPr lang="en-US" baseline="-25000" dirty="0" smtClean="0"/>
              <a:t>0</a:t>
            </a:r>
            <a:r>
              <a:rPr lang="en-US" dirty="0" smtClean="0"/>
              <a:t>&gt;S</a:t>
            </a:r>
            <a:r>
              <a:rPr lang="en-US" baseline="-25000" dirty="0" smtClean="0"/>
              <a:t>0</a:t>
            </a:r>
            <a:r>
              <a:rPr lang="en-US" dirty="0" smtClean="0"/>
              <a:t>e</a:t>
            </a:r>
            <a:r>
              <a:rPr lang="en-US" baseline="30000" dirty="0" smtClean="0"/>
              <a:t>(r-q)T</a:t>
            </a:r>
            <a:endParaRPr lang="fa-IR" baseline="30000" dirty="0" smtClean="0"/>
          </a:p>
          <a:p>
            <a:pPr lvl="0" algn="r" rtl="1"/>
            <a:r>
              <a:rPr lang="fa-IR" dirty="0" smtClean="0"/>
              <a:t>با </a:t>
            </a:r>
            <a:r>
              <a:rPr lang="fa-IR" dirty="0"/>
              <a:t>خرید دارایی پایه شاخص در بازار نقدی و فروش قراردادهای آتی می توان سود بدست آورد . </a:t>
            </a:r>
            <a:endParaRPr lang="fa-IR" dirty="0" smtClean="0"/>
          </a:p>
          <a:p>
            <a:pPr algn="r" rtl="1"/>
            <a:r>
              <a:rPr lang="fa-IR" dirty="0" smtClean="0"/>
              <a:t>اگر </a:t>
            </a:r>
            <a:r>
              <a:rPr lang="en-US" dirty="0"/>
              <a:t>F</a:t>
            </a:r>
            <a:r>
              <a:rPr lang="en-US" baseline="-25000" dirty="0"/>
              <a:t>0</a:t>
            </a:r>
            <a:r>
              <a:rPr lang="en-US" dirty="0"/>
              <a:t>&lt;S</a:t>
            </a:r>
            <a:r>
              <a:rPr lang="en-US" baseline="-25000" dirty="0"/>
              <a:t>0</a:t>
            </a:r>
            <a:r>
              <a:rPr lang="en-US" dirty="0"/>
              <a:t>e</a:t>
            </a:r>
            <a:r>
              <a:rPr lang="en-US" baseline="30000" dirty="0"/>
              <a:t>(r-q)T</a:t>
            </a:r>
            <a:endParaRPr lang="en-US" dirty="0"/>
          </a:p>
          <a:p>
            <a:pPr algn="r" rtl="1"/>
            <a:r>
              <a:rPr lang="fa-IR" dirty="0" smtClean="0"/>
              <a:t>با فروش دارایی پایه و اتخاذ موقعیت خرید در قرارداد آتی می توان سودی را نصیب کرد .</a:t>
            </a:r>
            <a:endParaRPr lang="en-US" dirty="0"/>
          </a:p>
          <a:p>
            <a:pPr algn="r" rt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dirty="0" smtClean="0"/>
              <a:t>پیمان های آتی و قراردادهای آتی در مورد ارزها :</a:t>
            </a:r>
            <a:endParaRPr lang="en-US" sz="3600" dirty="0"/>
          </a:p>
        </p:txBody>
      </p:sp>
      <p:sp>
        <p:nvSpPr>
          <p:cNvPr id="3" name="Content Placeholder 2"/>
          <p:cNvSpPr>
            <a:spLocks noGrp="1"/>
          </p:cNvSpPr>
          <p:nvPr>
            <p:ph idx="1"/>
          </p:nvPr>
        </p:nvSpPr>
        <p:spPr/>
        <p:txBody>
          <a:bodyPr/>
          <a:lstStyle/>
          <a:p>
            <a:pPr algn="r" rtl="1"/>
            <a:r>
              <a:rPr lang="fa-IR" sz="2800" dirty="0" smtClean="0"/>
              <a:t>دارایی پایه در این قراردادها تعدادی از ارزهای خارجی است . </a:t>
            </a:r>
          </a:p>
          <a:p>
            <a:pPr algn="r" rtl="1"/>
            <a:r>
              <a:rPr lang="fa-IR" sz="2800" dirty="0" smtClean="0"/>
              <a:t>متغیر </a:t>
            </a:r>
            <a:r>
              <a:rPr lang="en-US" sz="2800" dirty="0" smtClean="0"/>
              <a:t>S</a:t>
            </a:r>
            <a:r>
              <a:rPr lang="en-US" sz="2800" baseline="-25000" dirty="0" smtClean="0"/>
              <a:t>0</a:t>
            </a:r>
            <a:r>
              <a:rPr lang="fa-IR" sz="2800" baseline="-25000" dirty="0" smtClean="0"/>
              <a:t> </a:t>
            </a:r>
            <a:r>
              <a:rPr lang="fa-IR" sz="2800" dirty="0" smtClean="0"/>
              <a:t> در اینجا نشان دهنده قیمت نقدی یک واحد ارز خارجی به دلار</a:t>
            </a:r>
          </a:p>
          <a:p>
            <a:pPr algn="r" rtl="1"/>
            <a:r>
              <a:rPr lang="fa-IR" sz="2800" dirty="0" smtClean="0"/>
              <a:t>متغیر </a:t>
            </a:r>
            <a:r>
              <a:rPr lang="en-US" sz="2800" dirty="0" smtClean="0"/>
              <a:t>F</a:t>
            </a:r>
            <a:r>
              <a:rPr lang="en-US" sz="2800" baseline="-25000" dirty="0" smtClean="0"/>
              <a:t>0</a:t>
            </a:r>
            <a:r>
              <a:rPr lang="fa-IR" sz="2800" baseline="-25000" dirty="0" smtClean="0"/>
              <a:t> </a:t>
            </a:r>
            <a:r>
              <a:rPr lang="fa-IR" sz="2800" dirty="0" smtClean="0"/>
              <a:t> قیمت آتی بدون ریسک کشور خارجی</a:t>
            </a:r>
          </a:p>
          <a:p>
            <a:pPr lvl="0" algn="r" rtl="1"/>
            <a:r>
              <a:rPr lang="en-US" sz="2800" dirty="0" err="1" smtClean="0"/>
              <a:t>r</a:t>
            </a:r>
            <a:r>
              <a:rPr lang="en-US" sz="2800" baseline="-25000" dirty="0" err="1" smtClean="0"/>
              <a:t>f</a:t>
            </a:r>
            <a:r>
              <a:rPr lang="fa-IR" sz="2800" dirty="0" smtClean="0"/>
              <a:t>=ارزش نرخ بهره بدون ریسک کشور خارجی </a:t>
            </a:r>
            <a:endParaRPr lang="en-US" sz="2800" dirty="0" smtClean="0"/>
          </a:p>
          <a:p>
            <a:pPr algn="r" rtl="1"/>
            <a:r>
              <a:rPr lang="en-US" sz="2800" dirty="0" smtClean="0"/>
              <a:t>r</a:t>
            </a:r>
            <a:r>
              <a:rPr lang="fa-IR" sz="2800" dirty="0" smtClean="0"/>
              <a:t>= نرخ بهره داخلی در طول مدت سرمایه گذاری تا زمان </a:t>
            </a:r>
            <a:r>
              <a:rPr lang="en-US" sz="2800" dirty="0" smtClean="0"/>
              <a:t>T</a:t>
            </a:r>
            <a:endParaRPr lang="fa-IR" sz="2800" dirty="0" smtClean="0"/>
          </a:p>
          <a:p>
            <a:pPr algn="r" rtl="1"/>
            <a:endParaRPr lang="fa-IR" sz="2800" dirty="0" smtClean="0"/>
          </a:p>
          <a:p>
            <a:pPr rtl="1">
              <a:buNone/>
            </a:pPr>
            <a:r>
              <a:rPr lang="en-US" sz="2800" dirty="0" smtClean="0"/>
              <a:t>F</a:t>
            </a:r>
            <a:r>
              <a:rPr lang="en-US" sz="2800" baseline="-25000" dirty="0" smtClean="0"/>
              <a:t>0</a:t>
            </a:r>
            <a:r>
              <a:rPr lang="en-US" sz="2800" dirty="0" smtClean="0"/>
              <a:t>=S</a:t>
            </a:r>
            <a:r>
              <a:rPr lang="en-US" sz="2800" baseline="-25000" dirty="0" smtClean="0"/>
              <a:t>0</a:t>
            </a:r>
            <a:r>
              <a:rPr lang="en-US" sz="2800" dirty="0" smtClean="0"/>
              <a:t>e</a:t>
            </a:r>
            <a:r>
              <a:rPr lang="en-US" sz="2800" baseline="30000" dirty="0" smtClean="0"/>
              <a:t>(r-</a:t>
            </a:r>
            <a:r>
              <a:rPr lang="en-US" sz="2800" baseline="30000" dirty="0" err="1" smtClean="0"/>
              <a:t>rf</a:t>
            </a:r>
            <a:r>
              <a:rPr lang="en-US" sz="2800" baseline="30000" dirty="0" smtClean="0"/>
              <a:t>)T</a:t>
            </a:r>
            <a:endParaRPr lang="en-US" sz="2800" dirty="0" smtClean="0"/>
          </a:p>
          <a:p>
            <a:pPr rtl="1"/>
            <a:endParaRPr lang="en-US" sz="2800" dirty="0" smtClean="0"/>
          </a:p>
          <a:p>
            <a:pPr lvl="0" algn="r" rtl="1"/>
            <a:endParaRPr lang="en-US" dirty="0" smtClean="0"/>
          </a:p>
          <a:p>
            <a:pPr algn="r" rtl="1"/>
            <a:endParaRPr lang="fa-IR" baseline="-25000" dirty="0" smtClean="0"/>
          </a:p>
          <a:p>
            <a:pPr algn="r" rtl="1">
              <a:buNone/>
            </a:pPr>
            <a:endParaRPr lang="en-US" dirty="0" smtClean="0"/>
          </a:p>
          <a:p>
            <a:pPr algn="r" rt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فرض کنید نرخ بهره دو ساله در استرالیا و آمریکا به ترتیب 5% و 7% است . نرخ معادله نقدی بین دلار استرالیا و آمریکا 0.62 است :</a:t>
            </a:r>
          </a:p>
          <a:p>
            <a:pPr rtl="1">
              <a:buNone/>
            </a:pPr>
            <a:r>
              <a:rPr lang="en-US" dirty="0" smtClean="0"/>
              <a:t>0.62e</a:t>
            </a:r>
            <a:r>
              <a:rPr lang="en-US" baseline="30000" dirty="0" smtClean="0"/>
              <a:t>(0.07-0.05)2</a:t>
            </a:r>
            <a:r>
              <a:rPr lang="en-US" dirty="0" smtClean="0"/>
              <a:t>=0.6453</a:t>
            </a:r>
          </a:p>
          <a:p>
            <a:pPr algn="r" rtl="1">
              <a:buNone/>
            </a:pPr>
            <a:r>
              <a:rPr lang="fa-IR" dirty="0" smtClean="0"/>
              <a:t>فرض کنید نرخ معاملات آتی از این کمتر باشد مثلا 0.63 در این صورت فرصت آربیتراژ به وجود می آید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t>1000 دلار استرالیا با نرخ 5% برای دو سال قرض کند و به 620 دلار آمریکا تبدیل کند و با نرخ 7% سرمایه گذاری کند.</a:t>
            </a:r>
          </a:p>
          <a:p>
            <a:pPr algn="r" rtl="1"/>
            <a:r>
              <a:rPr lang="fa-IR" dirty="0" smtClean="0"/>
              <a:t>در یک معامله آتی وارد شود تا </a:t>
            </a:r>
            <a:endParaRPr lang="fa-IR" dirty="0" smtClean="0"/>
          </a:p>
          <a:p>
            <a:pPr algn="r" rtl="1"/>
            <a:r>
              <a:rPr lang="fa-IR" dirty="0" smtClean="0"/>
              <a:t>1105.17 =</a:t>
            </a:r>
            <a:r>
              <a:rPr lang="en-US" dirty="0" smtClean="0"/>
              <a:t>1000e</a:t>
            </a:r>
            <a:r>
              <a:rPr lang="en-US" baseline="30000" dirty="0" smtClean="0"/>
              <a:t>%5*2 </a:t>
            </a:r>
            <a:endParaRPr lang="en-US" dirty="0" smtClean="0"/>
          </a:p>
          <a:p>
            <a:pPr algn="r" rtl="1"/>
            <a:r>
              <a:rPr lang="fa-IR" dirty="0" smtClean="0"/>
              <a:t>دلار </a:t>
            </a:r>
            <a:r>
              <a:rPr lang="fa-IR" dirty="0" smtClean="0"/>
              <a:t>استرالیا را به قیمت 696.26=0.63*1105.17دلار آمریکایی بخرد.</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t>اگر نرخ پیمان آتی دو ساله بیشتر از 0.6453 مثلا 0.66 باشد . در این صورت یک آربیتراژ می تواند:</a:t>
            </a:r>
            <a:endParaRPr lang="en-US" sz="2800" dirty="0"/>
          </a:p>
        </p:txBody>
      </p:sp>
      <p:sp>
        <p:nvSpPr>
          <p:cNvPr id="3" name="Content Placeholder 2"/>
          <p:cNvSpPr>
            <a:spLocks noGrp="1"/>
          </p:cNvSpPr>
          <p:nvPr>
            <p:ph idx="1"/>
          </p:nvPr>
        </p:nvSpPr>
        <p:spPr/>
        <p:txBody>
          <a:bodyPr/>
          <a:lstStyle/>
          <a:p>
            <a:pPr algn="r" rtl="1"/>
            <a:r>
              <a:rPr lang="fa-IR" dirty="0" smtClean="0"/>
              <a:t>1000 دلار آمریکایی با نرخ سالیانه 7% برای دوسال قرض بگیرد آن را به 1612.9 دلار استرالیایی تبدیل کند.(1000/0.62). این مبلغ را با نرخ 5% سرمایه گذاری کند.</a:t>
            </a:r>
          </a:p>
          <a:p>
            <a:pPr algn="r" rtl="1"/>
            <a:r>
              <a:rPr lang="fa-IR" dirty="0" smtClean="0"/>
              <a:t>وارد در ریسک پیمان آتی شود تا 1782.53 دلار استرالیا را برای 1176.47 (1782.53*0.66) دلار آمریکایی بفروشد.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sz="2800" dirty="0" smtClean="0"/>
              <a:t>با انجام عملیات بالا 1612.9 دلار استرالیایی که با نرخ 5% سرمایه گذاری شده بود بعد از دو سال 1782.53=1612.9*</a:t>
            </a:r>
            <a:r>
              <a:rPr lang="en-US" sz="2800" dirty="0" smtClean="0"/>
              <a:t>e</a:t>
            </a:r>
            <a:r>
              <a:rPr lang="en-US" sz="2800" baseline="30000" dirty="0" smtClean="0"/>
              <a:t>%5*2</a:t>
            </a:r>
            <a:r>
              <a:rPr lang="fa-IR" sz="2800" baseline="30000" dirty="0" smtClean="0"/>
              <a:t> </a:t>
            </a:r>
            <a:r>
              <a:rPr lang="fa-IR" sz="2800" dirty="0" smtClean="0"/>
              <a:t> دلار استرالیایی رشد می کند و با سررسید پیمان آتی می تواند مبلغ فوق یعنی 1782.53 دلار استرالیایی را به مبلغ 1176.47 دلار آمریکایی تبدیل کند . مبلغ لازم برای بازپرداخت وام 1150.27=</a:t>
            </a:r>
            <a:r>
              <a:rPr lang="en-US" sz="2800" dirty="0" smtClean="0"/>
              <a:t>1000e</a:t>
            </a:r>
            <a:r>
              <a:rPr lang="en-US" sz="2800" baseline="30000" dirty="0" smtClean="0"/>
              <a:t>%7*2 </a:t>
            </a:r>
            <a:r>
              <a:rPr lang="fa-IR" sz="2800" baseline="30000" dirty="0" smtClean="0"/>
              <a:t> </a:t>
            </a:r>
            <a:r>
              <a:rPr lang="fa-IR" sz="2800" dirty="0" smtClean="0"/>
              <a:t> دلار آمریکایی است. </a:t>
            </a:r>
          </a:p>
          <a:p>
            <a:pPr algn="r" rtl="1"/>
            <a:r>
              <a:rPr lang="fa-IR" dirty="0" smtClean="0"/>
              <a:t>در نتیجه سود بدون ریسک معادل:</a:t>
            </a:r>
          </a:p>
          <a:p>
            <a:pPr rtl="1">
              <a:buNone/>
            </a:pPr>
            <a:r>
              <a:rPr lang="fa-IR" dirty="0" smtClean="0"/>
              <a:t>26.2=1150.27-1176.47</a:t>
            </a:r>
          </a:p>
          <a:p>
            <a:pPr algn="r" rtl="1">
              <a:buNone/>
            </a:pPr>
            <a:endParaRPr lang="en-US" dirty="0" smtClean="0"/>
          </a:p>
          <a:p>
            <a:pPr algn="r" rtl="1"/>
            <a:endParaRPr lang="en-US" dirty="0" smtClean="0"/>
          </a:p>
          <a:p>
            <a:pPr algn="r" rtl="1"/>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308</TotalTime>
  <Words>1059</Words>
  <Application>Microsoft Office PowerPoint</Application>
  <PresentationFormat>On-screen Show (4:3)</PresentationFormat>
  <Paragraphs>102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فصل پنجم</vt:lpstr>
      <vt:lpstr>قیمت های قراردادهای آتی شاخص سهام:</vt:lpstr>
      <vt:lpstr>مثال:</vt:lpstr>
      <vt:lpstr>آربیتراژ شاخص:</vt:lpstr>
      <vt:lpstr>پیمان های آتی و قراردادهای آتی در مورد ارزها :</vt:lpstr>
      <vt:lpstr>Slide 6</vt:lpstr>
      <vt:lpstr>Slide 7</vt:lpstr>
      <vt:lpstr>اگر نرخ پیمان آتی دو ساله بیشتر از 0.6453 مثلا 0.66 باشد . در این صورت یک آربیتراژ می تواند:</vt:lpstr>
      <vt:lpstr>Slide 9</vt:lpstr>
      <vt:lpstr>هزینه انبارداری</vt:lpstr>
      <vt:lpstr>مثال:</vt:lpstr>
      <vt:lpstr>Slide 12</vt:lpstr>
      <vt:lpstr>هزینه حمل</vt:lpstr>
      <vt:lpstr>ثمرات رفاهی</vt:lpstr>
      <vt:lpstr>قیمت قراردادهای آتی و قیمت نقدی مورد انتظار:</vt:lpstr>
      <vt:lpstr>Slide 16</vt:lpstr>
      <vt:lpstr>در اقتصاد دو نوع ریسک را می توان تعریف کرد:</vt:lpstr>
      <vt:lpstr>Slide 18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پنجم</dc:title>
  <dc:creator>User</dc:creator>
  <cp:lastModifiedBy>User</cp:lastModifiedBy>
  <cp:revision>33</cp:revision>
  <dcterms:created xsi:type="dcterms:W3CDTF">2017-12-12T14:38:55Z</dcterms:created>
  <dcterms:modified xsi:type="dcterms:W3CDTF">2017-12-12T22:30:20Z</dcterms:modified>
</cp:coreProperties>
</file>