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24826F9-B3B4-40C1-96BC-71F349249EC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3C87511-7A81-4D45-B427-C7D035FB4E7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42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26F9-B3B4-40C1-96BC-71F349249EC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87511-7A81-4D45-B427-C7D035FB4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2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26F9-B3B4-40C1-96BC-71F349249EC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87511-7A81-4D45-B427-C7D035FB4E7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545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26F9-B3B4-40C1-96BC-71F349249EC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87511-7A81-4D45-B427-C7D035FB4E7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026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26F9-B3B4-40C1-96BC-71F349249EC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87511-7A81-4D45-B427-C7D035FB4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30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26F9-B3B4-40C1-96BC-71F349249EC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87511-7A81-4D45-B427-C7D035FB4E7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022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26F9-B3B4-40C1-96BC-71F349249EC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87511-7A81-4D45-B427-C7D035FB4E7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177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26F9-B3B4-40C1-96BC-71F349249EC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87511-7A81-4D45-B427-C7D035FB4E7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54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26F9-B3B4-40C1-96BC-71F349249EC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87511-7A81-4D45-B427-C7D035FB4E7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44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26F9-B3B4-40C1-96BC-71F349249EC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87511-7A81-4D45-B427-C7D035FB4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0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26F9-B3B4-40C1-96BC-71F349249EC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87511-7A81-4D45-B427-C7D035FB4E7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9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26F9-B3B4-40C1-96BC-71F349249EC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87511-7A81-4D45-B427-C7D035FB4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0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26F9-B3B4-40C1-96BC-71F349249EC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87511-7A81-4D45-B427-C7D035FB4E7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707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26F9-B3B4-40C1-96BC-71F349249EC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87511-7A81-4D45-B427-C7D035FB4E7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054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26F9-B3B4-40C1-96BC-71F349249EC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87511-7A81-4D45-B427-C7D035FB4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7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26F9-B3B4-40C1-96BC-71F349249EC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87511-7A81-4D45-B427-C7D035FB4E7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401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26F9-B3B4-40C1-96BC-71F349249EC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87511-7A81-4D45-B427-C7D035FB4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4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4826F9-B3B4-40C1-96BC-71F349249EC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C87511-7A81-4D45-B427-C7D035FB4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9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درس امور مالی بین الملل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جلسه سوم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61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/>
              <a:t>بازار </a:t>
            </a:r>
            <a:r>
              <a:rPr lang="fa-IR" b="1" dirty="0" smtClean="0"/>
              <a:t>ارز: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بازار ارز "بازاریست" متشکل از اشخاص، </a:t>
            </a:r>
            <a:r>
              <a:rPr lang="fa-IR" dirty="0" smtClean="0"/>
              <a:t>بانکها </a:t>
            </a:r>
            <a:r>
              <a:rPr lang="fa-IR" dirty="0"/>
              <a:t>و </a:t>
            </a:r>
            <a:r>
              <a:rPr lang="fa-IR" dirty="0" smtClean="0"/>
              <a:t>بنگاهها که </a:t>
            </a:r>
            <a:r>
              <a:rPr lang="fa-IR" dirty="0"/>
              <a:t>در آن </a:t>
            </a:r>
            <a:r>
              <a:rPr lang="fa-IR" dirty="0" smtClean="0"/>
              <a:t>پولهای خارجی یعنی ارزهای سایرکشورها </a:t>
            </a:r>
            <a:r>
              <a:rPr lang="fa-IR" dirty="0"/>
              <a:t>خرید و فروش می شود. </a:t>
            </a:r>
            <a:r>
              <a:rPr lang="fa-IR" dirty="0" smtClean="0"/>
              <a:t>مهمترین بازارهای </a:t>
            </a:r>
            <a:r>
              <a:rPr lang="fa-IR" dirty="0"/>
              <a:t>ارزی </a:t>
            </a:r>
            <a:r>
              <a:rPr lang="fa-IR" dirty="0" smtClean="0"/>
              <a:t>بین الملل عبارتند </a:t>
            </a:r>
            <a:r>
              <a:rPr lang="fa-IR" dirty="0"/>
              <a:t>از </a:t>
            </a:r>
            <a:r>
              <a:rPr lang="fa-IR" dirty="0" smtClean="0"/>
              <a:t>بازار </a:t>
            </a:r>
            <a:r>
              <a:rPr lang="fa-IR" dirty="0"/>
              <a:t>ارز </a:t>
            </a:r>
            <a:r>
              <a:rPr lang="fa-IR" dirty="0" smtClean="0"/>
              <a:t>نیویورک</a:t>
            </a:r>
            <a:r>
              <a:rPr lang="fa-IR" dirty="0"/>
              <a:t>، </a:t>
            </a:r>
            <a:r>
              <a:rPr lang="fa-IR" dirty="0" smtClean="0"/>
              <a:t>لندن،فرانکفورت</a:t>
            </a:r>
            <a:r>
              <a:rPr lang="fa-IR" dirty="0"/>
              <a:t>، توکیو، پاریس، زوریخ، سنگاپور و هنگ کنگ</a:t>
            </a:r>
            <a:r>
              <a:rPr lang="fa-IR" dirty="0" smtClean="0"/>
              <a:t>.</a:t>
            </a:r>
          </a:p>
          <a:p>
            <a:pPr algn="r" rtl="1"/>
            <a:r>
              <a:rPr lang="fa-IR" dirty="0"/>
              <a:t>از آنجا که تمام این مراکز ارزی بوسیله </a:t>
            </a:r>
            <a:r>
              <a:rPr lang="fa-IR" dirty="0" smtClean="0"/>
              <a:t>شبکه های</a:t>
            </a:r>
            <a:r>
              <a:rPr lang="fa-IR" dirty="0"/>
              <a:t> </a:t>
            </a:r>
            <a:r>
              <a:rPr lang="fa-IR" dirty="0" smtClean="0"/>
              <a:t>ویدیوئی </a:t>
            </a:r>
            <a:r>
              <a:rPr lang="fa-IR" dirty="0"/>
              <a:t>و تلفنی با هم مرتبط هستند، یک بازار ارز منسجم را در سطح بین الملل تشکیل می دهند</a:t>
            </a:r>
            <a:r>
              <a:rPr lang="fa-IR" dirty="0" smtClean="0"/>
              <a:t>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4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/>
              <a:t>منظور از عملکرد بازارهای ارز چیست؟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در بازارهای ارز انتقال سرمایه، وجوه نقد یا قدرت خرید از یک کشور به کشور دیگر </a:t>
            </a:r>
            <a:r>
              <a:rPr lang="fa-IR" dirty="0" smtClean="0"/>
              <a:t>یا </a:t>
            </a:r>
            <a:r>
              <a:rPr lang="fa-IR" dirty="0"/>
              <a:t>از </a:t>
            </a:r>
            <a:r>
              <a:rPr lang="fa-IR" dirty="0" smtClean="0"/>
              <a:t>یک پول به پول</a:t>
            </a:r>
            <a:r>
              <a:rPr lang="fa-IR" dirty="0"/>
              <a:t> </a:t>
            </a:r>
            <a:r>
              <a:rPr lang="fa-IR" dirty="0" smtClean="0"/>
              <a:t>دیگر </a:t>
            </a:r>
            <a:r>
              <a:rPr lang="fa-IR" dirty="0"/>
              <a:t>صورت می </a:t>
            </a:r>
            <a:r>
              <a:rPr lang="fa-IR" dirty="0" smtClean="0"/>
              <a:t>گیرد</a:t>
            </a:r>
            <a:r>
              <a:rPr lang="fa-IR" dirty="0"/>
              <a:t>. این کار معمولاٌ به وسیلۀ تلفن و با ارتباط مستقیم، به جای استفاده از پست، انجام </a:t>
            </a:r>
            <a:r>
              <a:rPr lang="fa-IR" dirty="0" smtClean="0"/>
              <a:t>می</a:t>
            </a:r>
            <a:r>
              <a:rPr lang="fa-IR" dirty="0"/>
              <a:t> </a:t>
            </a:r>
            <a:r>
              <a:rPr lang="fa-IR" dirty="0" smtClean="0"/>
              <a:t>شود</a:t>
            </a:r>
            <a:r>
              <a:rPr lang="fa-IR" dirty="0"/>
              <a:t>. بر این اساس یک بانک داخلی می تواند به یکی از شعب خود در یک کشور دیگر </a:t>
            </a:r>
            <a:r>
              <a:rPr lang="fa-IR" dirty="0" smtClean="0"/>
              <a:t>دستور دهد تا مبلغ</a:t>
            </a:r>
            <a:r>
              <a:rPr lang="fa-IR" dirty="0"/>
              <a:t> </a:t>
            </a:r>
            <a:r>
              <a:rPr lang="fa-IR" dirty="0" smtClean="0"/>
              <a:t>معینی </a:t>
            </a:r>
            <a:r>
              <a:rPr lang="fa-IR" dirty="0"/>
              <a:t>پول داخلی را به یک شخص یا بنگاه بپر دازد و یا به </a:t>
            </a:r>
            <a:r>
              <a:rPr lang="fa-IR" dirty="0" smtClean="0"/>
              <a:t>حساب خاصی واریز کند 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3200" dirty="0"/>
              <a:t>در اینجا، این سوال مطرح است که چرا اشخاص، بنگاهها و بانکها می خواهند پول خود را با سایر </a:t>
            </a:r>
            <a:r>
              <a:rPr lang="fa-IR" sz="3200" dirty="0" smtClean="0"/>
              <a:t>ارزها</a:t>
            </a:r>
            <a:r>
              <a:rPr lang="fa-IR" sz="3200" dirty="0"/>
              <a:t> </a:t>
            </a:r>
            <a:r>
              <a:rPr lang="fa-IR" sz="3200" dirty="0" smtClean="0"/>
              <a:t>مبادله </a:t>
            </a:r>
            <a:r>
              <a:rPr lang="fa-IR" sz="3200" dirty="0"/>
              <a:t>کنند؟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/>
              <a:t>وقتی جهانگردان قصد مسافرت به کشورهای دیگر را داشته باشند، برای خریدهای ضروری </a:t>
            </a:r>
            <a:r>
              <a:rPr lang="fa-IR" dirty="0" smtClean="0"/>
              <a:t>خود</a:t>
            </a:r>
            <a:r>
              <a:rPr lang="fa-IR" dirty="0"/>
              <a:t> </a:t>
            </a:r>
            <a:r>
              <a:rPr lang="fa-IR" dirty="0" smtClean="0"/>
              <a:t>نیاز </a:t>
            </a:r>
            <a:r>
              <a:rPr lang="fa-IR" dirty="0"/>
              <a:t>به تبدیل پول کشور خود با پول آن کشورها دارند، </a:t>
            </a:r>
            <a:r>
              <a:rPr lang="fa-IR" dirty="0" smtClean="0"/>
              <a:t>لذا </a:t>
            </a:r>
            <a:r>
              <a:rPr lang="fa-IR" dirty="0"/>
              <a:t>تقاضا برای پولهای خارجی یا ارز افزایش می </a:t>
            </a:r>
            <a:r>
              <a:rPr lang="fa-IR" dirty="0" smtClean="0"/>
              <a:t>یابد،به </a:t>
            </a:r>
            <a:r>
              <a:rPr lang="fa-IR" dirty="0"/>
              <a:t>همین ترتیب وقتی یک فرد یا بنگاه بخواهد در سایر کشورها سرمایه یاری کند نیاز به </a:t>
            </a:r>
            <a:r>
              <a:rPr lang="fa-IR" dirty="0" smtClean="0"/>
              <a:t>پول خارجی </a:t>
            </a:r>
            <a:r>
              <a:rPr lang="fa-IR" dirty="0"/>
              <a:t>دارد .</a:t>
            </a:r>
          </a:p>
          <a:p>
            <a:pPr algn="r" rtl="1"/>
            <a:r>
              <a:rPr lang="fa-IR" dirty="0"/>
              <a:t>از سوی دیگر عرضۀ پولهای خارجی ناشی از مخارج و هزینه های جهانگردان در کشور مورد </a:t>
            </a:r>
            <a:r>
              <a:rPr lang="fa-IR" dirty="0" smtClean="0"/>
              <a:t>نظر</a:t>
            </a:r>
            <a:r>
              <a:rPr lang="fa-IR" dirty="0"/>
              <a:t>، </a:t>
            </a:r>
            <a:r>
              <a:rPr lang="fa-IR" dirty="0" smtClean="0"/>
              <a:t>درآمدهای</a:t>
            </a:r>
            <a:r>
              <a:rPr lang="fa-IR" dirty="0"/>
              <a:t> </a:t>
            </a:r>
            <a:r>
              <a:rPr lang="fa-IR" dirty="0" smtClean="0"/>
              <a:t>صادراتی</a:t>
            </a:r>
            <a:r>
              <a:rPr lang="fa-IR" dirty="0"/>
              <a:t>، </a:t>
            </a:r>
            <a:r>
              <a:rPr lang="fa-IR" dirty="0" smtClean="0"/>
              <a:t>سرمایه گذاری شرکتهای </a:t>
            </a:r>
            <a:r>
              <a:rPr lang="fa-IR" dirty="0"/>
              <a:t>خارجی و ... است</a:t>
            </a:r>
            <a:r>
              <a:rPr lang="fa-IR" dirty="0" smtClean="0"/>
              <a:t>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0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/>
              <a:t>به طور مثال </a:t>
            </a:r>
            <a:r>
              <a:rPr lang="fa-IR" dirty="0" smtClean="0"/>
              <a:t>فرض </a:t>
            </a:r>
            <a:r>
              <a:rPr lang="fa-IR" dirty="0"/>
              <a:t>کنید که یک بنگاه </a:t>
            </a:r>
            <a:r>
              <a:rPr lang="fa-IR" dirty="0" smtClean="0"/>
              <a:t>آمریکایی صادرکنندۀ </a:t>
            </a:r>
            <a:r>
              <a:rPr lang="fa-IR" dirty="0"/>
              <a:t>کالا به انگلیس، قیمت کالا را به پوند استرلینگ </a:t>
            </a:r>
            <a:r>
              <a:rPr lang="fa-IR" dirty="0" smtClean="0"/>
              <a:t>(پول </a:t>
            </a:r>
            <a:r>
              <a:rPr lang="fa-IR" dirty="0"/>
              <a:t>رایج کشور </a:t>
            </a:r>
            <a:r>
              <a:rPr lang="fa-IR" dirty="0" smtClean="0"/>
              <a:t>انگلیس) دریافت کند </a:t>
            </a:r>
            <a:r>
              <a:rPr lang="fa-IR" dirty="0"/>
              <a:t>. </a:t>
            </a:r>
            <a:r>
              <a:rPr lang="fa-IR" dirty="0" smtClean="0"/>
              <a:t>صادر کنندۀآمریکایی </a:t>
            </a:r>
            <a:r>
              <a:rPr lang="fa-IR" dirty="0"/>
              <a:t>پوندهای دریافتی را در یک بانک تجاری با دلار معاوضه میکند. بانک </a:t>
            </a:r>
            <a:r>
              <a:rPr lang="fa-IR" dirty="0" smtClean="0"/>
              <a:t>تجاری پوندهای دریافتی را در </a:t>
            </a:r>
            <a:r>
              <a:rPr lang="fa-IR" dirty="0"/>
              <a:t>مقابل دریافت دلار از یک جهانگرد آمریکایی که قصد دیدن کشور انگلیس را دارد، به او وا </a:t>
            </a:r>
            <a:r>
              <a:rPr lang="fa-IR" dirty="0" smtClean="0"/>
              <a:t>گذار </a:t>
            </a:r>
            <a:r>
              <a:rPr lang="fa-IR" dirty="0"/>
              <a:t>می کند. </a:t>
            </a:r>
            <a:r>
              <a:rPr lang="fa-IR" dirty="0" smtClean="0"/>
              <a:t>به</a:t>
            </a:r>
            <a:r>
              <a:rPr lang="fa-IR" dirty="0"/>
              <a:t> </a:t>
            </a:r>
            <a:r>
              <a:rPr lang="fa-IR" dirty="0" smtClean="0"/>
              <a:t>همین </a:t>
            </a:r>
            <a:r>
              <a:rPr lang="fa-IR" dirty="0"/>
              <a:t>ترتیب بنگاهی که میخواهد از انگلیس کالا وارد کند و یا یک فرد آمریکایی که قصد سرمایه </a:t>
            </a:r>
            <a:r>
              <a:rPr lang="fa-IR" dirty="0" smtClean="0"/>
              <a:t>گذاری درکشور </a:t>
            </a:r>
            <a:r>
              <a:rPr lang="fa-IR" dirty="0"/>
              <a:t>انگلیس را دارد، به پول انگلیس یعنی پوند نیاز دارند.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3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بنابراین بانکهای تجاری همانند اتاق پایاپای یا موسسات تسویه عرضه و تقاضای ارز را برای معاملات خارجی افراد مقیم یک کشور تنظیم می کنند.</a:t>
            </a:r>
          </a:p>
          <a:p>
            <a:pPr algn="r" rtl="1"/>
            <a:r>
              <a:rPr lang="fa-IR" dirty="0"/>
              <a:t>ا </a:t>
            </a:r>
            <a:r>
              <a:rPr lang="fa-IR" dirty="0" smtClean="0"/>
              <a:t>گر </a:t>
            </a:r>
            <a:r>
              <a:rPr lang="fa-IR" dirty="0"/>
              <a:t>بانکهای تجاری </a:t>
            </a:r>
            <a:r>
              <a:rPr lang="fa-IR" dirty="0" smtClean="0"/>
              <a:t>این کار </a:t>
            </a:r>
            <a:r>
              <a:rPr lang="fa-IR" dirty="0"/>
              <a:t>را </a:t>
            </a:r>
            <a:r>
              <a:rPr lang="fa-IR" dirty="0" smtClean="0"/>
              <a:t>انجام ندهند،وقتی </a:t>
            </a:r>
            <a:r>
              <a:rPr lang="fa-IR" dirty="0"/>
              <a:t>یک وارد کننده آمریکایی نیاز به پوند انگلیس دارد باید </a:t>
            </a:r>
            <a:r>
              <a:rPr lang="fa-IR" dirty="0" smtClean="0"/>
              <a:t>یک صادر کنندۀ آمریکایی </a:t>
            </a:r>
            <a:r>
              <a:rPr lang="fa-IR" dirty="0"/>
              <a:t>را </a:t>
            </a:r>
            <a:r>
              <a:rPr lang="fa-IR" dirty="0" smtClean="0"/>
              <a:t>که </a:t>
            </a:r>
            <a:r>
              <a:rPr lang="fa-IR" dirty="0"/>
              <a:t>دارای </a:t>
            </a:r>
            <a:r>
              <a:rPr lang="fa-IR" dirty="0" smtClean="0"/>
              <a:t>پونداست</a:t>
            </a:r>
            <a:r>
              <a:rPr lang="fa-IR" dirty="0"/>
              <a:t>، پیدا کند. این کار مشکل، وقت </a:t>
            </a:r>
            <a:r>
              <a:rPr lang="fa-IR" dirty="0" smtClean="0"/>
              <a:t>گیر </a:t>
            </a:r>
            <a:r>
              <a:rPr lang="fa-IR" dirty="0"/>
              <a:t>و غیر کار آمد است.</a:t>
            </a:r>
          </a:p>
        </p:txBody>
      </p:sp>
    </p:spTree>
    <p:extLst>
      <p:ext uri="{BB962C8B-B14F-4D97-AF65-F5344CB8AC3E}">
        <p14:creationId xmlns:p14="http://schemas.microsoft.com/office/powerpoint/2010/main" val="194349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r" rtl="1"/>
            <a:r>
              <a:rPr lang="fa-IR" dirty="0"/>
              <a:t>در بازارهای ارز می توان متقاضیان را به چهار سطح یا </a:t>
            </a:r>
            <a:r>
              <a:rPr lang="fa-IR" dirty="0" smtClean="0"/>
              <a:t>گروه </a:t>
            </a:r>
            <a:r>
              <a:rPr lang="fa-IR" dirty="0"/>
              <a:t>تقسیم کرد. در پایین ترین سطح، مصرف</a:t>
            </a:r>
          </a:p>
          <a:p>
            <a:pPr algn="r" rtl="1"/>
            <a:r>
              <a:rPr lang="fa-IR" dirty="0"/>
              <a:t>کنند </a:t>
            </a:r>
            <a:r>
              <a:rPr lang="fa-IR" dirty="0" smtClean="0"/>
              <a:t>گان </a:t>
            </a:r>
            <a:r>
              <a:rPr lang="fa-IR" dirty="0"/>
              <a:t>سنتی ارز نظیر جهانگردان، واردکنند </a:t>
            </a:r>
            <a:r>
              <a:rPr lang="fa-IR" dirty="0" smtClean="0"/>
              <a:t>گان</a:t>
            </a:r>
            <a:r>
              <a:rPr lang="fa-IR" dirty="0"/>
              <a:t>، صادر کنند </a:t>
            </a:r>
            <a:r>
              <a:rPr lang="fa-IR" dirty="0" smtClean="0"/>
              <a:t>گان</a:t>
            </a:r>
            <a:r>
              <a:rPr lang="fa-IR" dirty="0"/>
              <a:t>، سرمایه </a:t>
            </a:r>
            <a:r>
              <a:rPr lang="fa-IR" dirty="0" smtClean="0"/>
              <a:t>گذاران </a:t>
            </a:r>
            <a:r>
              <a:rPr lang="fa-IR" dirty="0"/>
              <a:t>و امثال آن قرار </a:t>
            </a:r>
            <a:r>
              <a:rPr lang="fa-IR" dirty="0" smtClean="0"/>
              <a:t>دارند </a:t>
            </a:r>
            <a:r>
              <a:rPr lang="fa-IR" dirty="0"/>
              <a:t>. </a:t>
            </a:r>
            <a:r>
              <a:rPr lang="fa-IR" dirty="0" smtClean="0"/>
              <a:t>این</a:t>
            </a:r>
            <a:endParaRPr lang="fa-IR" dirty="0"/>
          </a:p>
          <a:p>
            <a:pPr algn="r" rtl="1"/>
            <a:r>
              <a:rPr lang="fa-IR" dirty="0" smtClean="0"/>
              <a:t>گروه </a:t>
            </a:r>
            <a:r>
              <a:rPr lang="fa-IR" dirty="0"/>
              <a:t>استفاده کنند </a:t>
            </a:r>
            <a:r>
              <a:rPr lang="fa-IR" dirty="0" smtClean="0"/>
              <a:t>گان </a:t>
            </a:r>
            <a:r>
              <a:rPr lang="fa-IR" dirty="0"/>
              <a:t>اولیه و بلاواسطۀ ارز و عرضه کنند </a:t>
            </a:r>
            <a:r>
              <a:rPr lang="fa-IR" dirty="0" smtClean="0"/>
              <a:t>گان </a:t>
            </a:r>
            <a:r>
              <a:rPr lang="fa-IR" dirty="0"/>
              <a:t>آن می باشند. در </a:t>
            </a:r>
            <a:r>
              <a:rPr lang="fa-IR" dirty="0" smtClean="0"/>
              <a:t>گروه </a:t>
            </a:r>
            <a:r>
              <a:rPr lang="fa-IR" dirty="0"/>
              <a:t>بعدی </a:t>
            </a:r>
            <a:r>
              <a:rPr lang="fa-IR" dirty="0" smtClean="0"/>
              <a:t>یا دومین سطح</a:t>
            </a:r>
            <a:r>
              <a:rPr lang="fa-IR" dirty="0"/>
              <a:t>،</a:t>
            </a:r>
          </a:p>
          <a:p>
            <a:pPr algn="r" rtl="1"/>
            <a:r>
              <a:rPr lang="fa-IR" dirty="0"/>
              <a:t>بانکهای تجاری قرار دارند. این بانکها همانند یک اتاق پایاپای بین </a:t>
            </a:r>
            <a:r>
              <a:rPr lang="fa-IR" dirty="0" smtClean="0"/>
              <a:t>گروه </a:t>
            </a:r>
            <a:r>
              <a:rPr lang="fa-IR" dirty="0"/>
              <a:t>متقاضیان ارز و </a:t>
            </a:r>
            <a:r>
              <a:rPr lang="fa-IR" dirty="0" smtClean="0"/>
              <a:t>عرضه کنند گان </a:t>
            </a:r>
            <a:r>
              <a:rPr lang="fa-IR" dirty="0"/>
              <a:t>آن</a:t>
            </a:r>
          </a:p>
          <a:p>
            <a:pPr algn="r" rtl="1"/>
            <a:r>
              <a:rPr lang="fa-IR" dirty="0"/>
              <a:t>عمل می کنند. در سومین سطح، دلالان ارز قرار دارندکه از طریق بانکهای تجاری کشور خود، </a:t>
            </a:r>
            <a:r>
              <a:rPr lang="fa-IR" dirty="0" smtClean="0"/>
              <a:t>جریان </a:t>
            </a:r>
            <a:r>
              <a:rPr lang="fa-IR" dirty="0"/>
              <a:t>ورود و</a:t>
            </a:r>
          </a:p>
          <a:p>
            <a:pPr algn="r" rtl="1"/>
            <a:r>
              <a:rPr lang="fa-IR" dirty="0"/>
              <a:t>خروج ارز را بین خود تسویه می کنند </a:t>
            </a:r>
            <a:r>
              <a:rPr lang="fa-IR" dirty="0" smtClean="0"/>
              <a:t>( </a:t>
            </a:r>
            <a:r>
              <a:rPr lang="fa-IR" dirty="0"/>
              <a:t>این سطح از بازار ارز به </a:t>
            </a:r>
            <a:r>
              <a:rPr lang="fa-IR" dirty="0" smtClean="0"/>
              <a:t>بازار عمده فروشی </a:t>
            </a:r>
            <a:r>
              <a:rPr lang="fa-IR" dirty="0"/>
              <a:t>ارز </a:t>
            </a:r>
            <a:r>
              <a:rPr lang="fa-IR" dirty="0" smtClean="0"/>
              <a:t>یا بازار بین بانکها</a:t>
            </a:r>
            <a:endParaRPr lang="fa-IR" dirty="0"/>
          </a:p>
          <a:p>
            <a:pPr algn="r" rtl="1"/>
            <a:r>
              <a:rPr lang="fa-IR" dirty="0"/>
              <a:t>معروف </a:t>
            </a:r>
            <a:r>
              <a:rPr lang="fa-IR" dirty="0" smtClean="0"/>
              <a:t>است). </a:t>
            </a:r>
            <a:r>
              <a:rPr lang="fa-IR" dirty="0"/>
              <a:t>سرانجام در چهارمین وبالاترین سطح، بانک مرکزی هر کشور قرار دارد که مانند یک </a:t>
            </a:r>
            <a:r>
              <a:rPr lang="fa-IR" dirty="0" smtClean="0"/>
              <a:t>فروشنده</a:t>
            </a:r>
            <a:endParaRPr lang="fa-IR" dirty="0"/>
          </a:p>
          <a:p>
            <a:pPr algn="r" rtl="1"/>
            <a:r>
              <a:rPr lang="fa-IR" dirty="0"/>
              <a:t>یا خریدار نهایی ارز، هنگامی که در آمدها و هزینه های ارزی مساوی </a:t>
            </a:r>
            <a:r>
              <a:rPr lang="fa-IR" dirty="0" smtClean="0"/>
              <a:t>نیستند</a:t>
            </a:r>
            <a:r>
              <a:rPr lang="fa-IR" dirty="0"/>
              <a:t>، وارد </a:t>
            </a:r>
            <a:r>
              <a:rPr lang="fa-IR" dirty="0" smtClean="0"/>
              <a:t>عمل می شود 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3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mtClean="0"/>
              <a:t>پایان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2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103</TotalTime>
  <Words>643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Garamond</vt:lpstr>
      <vt:lpstr>Times New Roman</vt:lpstr>
      <vt:lpstr>Organic</vt:lpstr>
      <vt:lpstr>درس امور مالی بین الملل</vt:lpstr>
      <vt:lpstr>بازار ارز:</vt:lpstr>
      <vt:lpstr>منظور از عملکرد بازارهای ارز چیست؟</vt:lpstr>
      <vt:lpstr>در اینجا، این سوال مطرح است که چرا اشخاص، بنگاهها و بانکها می خواهند پول خود را با سایر ارزها مبادله کنند؟</vt:lpstr>
      <vt:lpstr>PowerPoint Presentation</vt:lpstr>
      <vt:lpstr>PowerPoint Presentation</vt:lpstr>
      <vt:lpstr>PowerPoint Presentation</vt:lpstr>
      <vt:lpstr>پایان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امور مالی بین الملل</dc:title>
  <dc:creator>User</dc:creator>
  <cp:lastModifiedBy>User</cp:lastModifiedBy>
  <cp:revision>6</cp:revision>
  <dcterms:created xsi:type="dcterms:W3CDTF">2020-10-27T12:38:25Z</dcterms:created>
  <dcterms:modified xsi:type="dcterms:W3CDTF">2020-10-28T06:16:57Z</dcterms:modified>
</cp:coreProperties>
</file>