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7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2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9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5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45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84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3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749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1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5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32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5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7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8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1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0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AF54A0-7601-4A78-BB76-6166EA3E14B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C618F-BF22-48AB-9F51-542BCF5C0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درس امور مالی بین الملل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جلسه دوم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در نظام پولی بین الملل نرخ ارز و بازار ارز نقش مهمی ایفا </a:t>
            </a:r>
            <a:r>
              <a:rPr lang="fa-IR" sz="3200" dirty="0" smtClean="0"/>
              <a:t>می کنند: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/>
              <a:t>"ارز" </a:t>
            </a:r>
            <a:r>
              <a:rPr lang="fa-IR" dirty="0" smtClean="0"/>
              <a:t>به پولهای </a:t>
            </a:r>
            <a:r>
              <a:rPr lang="fa-IR" dirty="0"/>
              <a:t>رایج خارجی اطلاق می </a:t>
            </a:r>
            <a:r>
              <a:rPr lang="fa-IR" dirty="0" smtClean="0"/>
              <a:t>گردد </a:t>
            </a:r>
            <a:r>
              <a:rPr lang="fa-IR" dirty="0"/>
              <a:t>که از دید </a:t>
            </a:r>
            <a:r>
              <a:rPr lang="fa-IR" dirty="0" smtClean="0"/>
              <a:t>گاه </a:t>
            </a:r>
            <a:r>
              <a:rPr lang="fa-IR" dirty="0"/>
              <a:t>یک شهروند می توان آنها را بر اساس </a:t>
            </a:r>
            <a:r>
              <a:rPr lang="fa-IR" dirty="0" smtClean="0"/>
              <a:t>پول داخلی تعریف کرد.</a:t>
            </a:r>
            <a:endParaRPr lang="fa-IR" dirty="0"/>
          </a:p>
          <a:p>
            <a:pPr algn="r" rtl="1"/>
            <a:r>
              <a:rPr lang="fa-IR" dirty="0"/>
              <a:t>برای مثال در کشور ما ایران ارزهای مهم عبارتند از دلار آمریکا، یورو، پوند </a:t>
            </a:r>
            <a:r>
              <a:rPr lang="fa-IR" dirty="0" smtClean="0"/>
              <a:t>استرلینگ</a:t>
            </a:r>
            <a:r>
              <a:rPr lang="fa-IR" dirty="0"/>
              <a:t>، </a:t>
            </a:r>
            <a:r>
              <a:rPr lang="fa-IR" dirty="0" smtClean="0"/>
              <a:t>فرانک سویس وین ژاپن.</a:t>
            </a:r>
          </a:p>
          <a:p>
            <a:pPr algn="r" rtl="1"/>
            <a:r>
              <a:rPr lang="fa-IR" dirty="0"/>
              <a:t>"نرخ ارز" </a:t>
            </a:r>
            <a:r>
              <a:rPr lang="fa-IR" dirty="0" smtClean="0"/>
              <a:t>رابطه </a:t>
            </a:r>
            <a:r>
              <a:rPr lang="fa-IR" dirty="0"/>
              <a:t>تبدیل پول داخلی </a:t>
            </a:r>
            <a:r>
              <a:rPr lang="fa-IR" dirty="0" smtClean="0"/>
              <a:t>(ریال ایران) </a:t>
            </a:r>
            <a:r>
              <a:rPr lang="fa-IR" dirty="0"/>
              <a:t>به پول خارجی </a:t>
            </a:r>
            <a:r>
              <a:rPr lang="fa-IR" dirty="0" smtClean="0"/>
              <a:t>(دلار آمریکا) </a:t>
            </a:r>
            <a:r>
              <a:rPr lang="fa-IR" dirty="0"/>
              <a:t>را بیان </a:t>
            </a:r>
            <a:r>
              <a:rPr lang="fa-IR" dirty="0" smtClean="0"/>
              <a:t>می کند یعنی منظور ازنرخ </a:t>
            </a:r>
            <a:r>
              <a:rPr lang="fa-IR" dirty="0"/>
              <a:t>ارز قیمتی است که یک شهروند ایرانی در ازای دریافت یک واحد </a:t>
            </a:r>
            <a:r>
              <a:rPr lang="fa-IR" dirty="0" smtClean="0"/>
              <a:t>پول خارجی پرداخت می کند .</a:t>
            </a:r>
          </a:p>
          <a:p>
            <a:pPr algn="r" rtl="1"/>
            <a:r>
              <a:rPr lang="fa-IR" dirty="0" smtClean="0"/>
              <a:t>مثلا ارزش </a:t>
            </a:r>
            <a:r>
              <a:rPr lang="fa-IR" dirty="0"/>
              <a:t>یک یورو برابر است با </a:t>
            </a:r>
            <a:r>
              <a:rPr lang="fa-IR" dirty="0" smtClean="0"/>
              <a:t>سی و چهار هزار تومان است.</a:t>
            </a:r>
            <a:endParaRPr lang="fa-I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/>
              <a:t>از نظر اقتصادی تمایز </a:t>
            </a:r>
            <a:r>
              <a:rPr lang="fa-IR" dirty="0" smtClean="0"/>
              <a:t>بین نرخ </a:t>
            </a:r>
            <a:r>
              <a:rPr lang="fa-IR" dirty="0"/>
              <a:t>ارز </a:t>
            </a:r>
            <a:r>
              <a:rPr lang="fa-IR" dirty="0" smtClean="0"/>
              <a:t>اسمی (</a:t>
            </a:r>
            <a:r>
              <a:rPr lang="en-US" dirty="0" smtClean="0"/>
              <a:t>nominal</a:t>
            </a:r>
            <a:r>
              <a:rPr lang="en-US" dirty="0"/>
              <a:t>) </a:t>
            </a:r>
            <a:r>
              <a:rPr lang="fa-IR" dirty="0" smtClean="0"/>
              <a:t>) و نرخ ارزحقیقی </a:t>
            </a:r>
            <a:r>
              <a:rPr lang="en-US" dirty="0" smtClean="0"/>
              <a:t>real</a:t>
            </a:r>
            <a:r>
              <a:rPr lang="en-US" dirty="0"/>
              <a:t>) </a:t>
            </a:r>
            <a:r>
              <a:rPr lang="fa-IR" dirty="0" smtClean="0"/>
              <a:t> ) حائز </a:t>
            </a:r>
            <a:r>
              <a:rPr lang="fa-IR" dirty="0"/>
              <a:t>اهمیت می باشد. در حالی که نرخ اسمی ارز در بازار ارز جهت معاملات ارزی </a:t>
            </a:r>
            <a:r>
              <a:rPr lang="fa-IR" dirty="0" smtClean="0"/>
              <a:t>مورد استفاده</a:t>
            </a:r>
            <a:endParaRPr lang="fa-IR" dirty="0"/>
          </a:p>
          <a:p>
            <a:pPr marL="0" indent="0" algn="just" rtl="1">
              <a:buNone/>
            </a:pPr>
            <a:r>
              <a:rPr lang="fa-IR" dirty="0"/>
              <a:t>قرار می </a:t>
            </a:r>
            <a:r>
              <a:rPr lang="fa-IR" dirty="0" smtClean="0"/>
              <a:t>گیرد</a:t>
            </a:r>
            <a:r>
              <a:rPr lang="en-US" dirty="0" smtClean="0"/>
              <a:t>، </a:t>
            </a:r>
            <a:r>
              <a:rPr lang="fa-IR" dirty="0"/>
              <a:t>نرخ حقیقی ارز در تراز پرداختهای یک کشور نقش </a:t>
            </a:r>
            <a:r>
              <a:rPr lang="fa-IR" dirty="0" smtClean="0"/>
              <a:t>مهمی ایفا می</a:t>
            </a:r>
            <a:r>
              <a:rPr lang="fa-IR" dirty="0"/>
              <a:t> </a:t>
            </a:r>
            <a:r>
              <a:rPr lang="fa-IR" dirty="0" smtClean="0"/>
              <a:t>کند</a:t>
            </a:r>
            <a:r>
              <a:rPr lang="fa-IR" dirty="0"/>
              <a:t>، چراکه نرخ حقیقی ارز نه تنها به نرخ اسمی ارز در بازار توجه دارد بلکه نسبت قیمت کالاهای خارجی (</a:t>
            </a:r>
            <a:r>
              <a:rPr lang="en-US" dirty="0" smtClean="0"/>
              <a:t>PF</a:t>
            </a:r>
            <a:r>
              <a:rPr lang="fa-IR" dirty="0" smtClean="0"/>
              <a:t>)</a:t>
            </a:r>
            <a:r>
              <a:rPr lang="fa-IR" dirty="0"/>
              <a:t> </a:t>
            </a:r>
            <a:r>
              <a:rPr lang="fa-IR" dirty="0" smtClean="0"/>
              <a:t>به </a:t>
            </a:r>
            <a:r>
              <a:rPr lang="fa-IR" dirty="0"/>
              <a:t>قیمت کالاهای داخلی (</a:t>
            </a:r>
            <a:r>
              <a:rPr lang="en-US" dirty="0" err="1" smtClean="0"/>
              <a:t>Paut</a:t>
            </a:r>
            <a:r>
              <a:rPr lang="fa-IR" dirty="0" smtClean="0"/>
              <a:t>) </a:t>
            </a:r>
            <a:r>
              <a:rPr lang="en-US" dirty="0" smtClean="0"/>
              <a:t> </a:t>
            </a:r>
            <a:r>
              <a:rPr lang="fa-IR" dirty="0"/>
              <a:t>را نیز در نظر می </a:t>
            </a:r>
            <a:r>
              <a:rPr lang="fa-IR" dirty="0" smtClean="0"/>
              <a:t>گیرد:</a:t>
            </a:r>
          </a:p>
          <a:p>
            <a:pPr marL="0" indent="0" algn="just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16" y="4491227"/>
            <a:ext cx="3607591" cy="138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/>
              <a:t>در سیستم بانکی ایران طبق بندهای </a:t>
            </a:r>
            <a:r>
              <a:rPr lang="en-US" sz="2400" dirty="0" smtClean="0"/>
              <a:t>)</a:t>
            </a:r>
            <a:r>
              <a:rPr lang="fa-IR" sz="2400" dirty="0" smtClean="0"/>
              <a:t>الف</a:t>
            </a:r>
            <a:r>
              <a:rPr lang="en-US" sz="2400" dirty="0" smtClean="0"/>
              <a:t>(</a:t>
            </a:r>
            <a:r>
              <a:rPr lang="fa-IR" sz="2400" dirty="0" smtClean="0"/>
              <a:t> </a:t>
            </a:r>
            <a:r>
              <a:rPr lang="fa-IR" sz="2400" dirty="0"/>
              <a:t>و </a:t>
            </a:r>
            <a:r>
              <a:rPr lang="en-US" sz="2400" dirty="0" smtClean="0"/>
              <a:t>)</a:t>
            </a:r>
            <a:r>
              <a:rPr lang="fa-IR" sz="2400" dirty="0" smtClean="0"/>
              <a:t>ز</a:t>
            </a:r>
            <a:r>
              <a:rPr lang="en-US" sz="2400" dirty="0" smtClean="0"/>
              <a:t>(</a:t>
            </a:r>
            <a:r>
              <a:rPr lang="fa-IR" sz="2400" dirty="0" smtClean="0"/>
              <a:t> ماده </a:t>
            </a:r>
            <a:r>
              <a:rPr lang="fa-IR" sz="2400" dirty="0"/>
              <a:t>2 </a:t>
            </a:r>
            <a:r>
              <a:rPr lang="fa-IR" sz="2400" dirty="0" smtClean="0"/>
              <a:t>قانون پولی </a:t>
            </a:r>
            <a:r>
              <a:rPr lang="fa-IR" sz="2400" dirty="0"/>
              <a:t>و </a:t>
            </a:r>
            <a:r>
              <a:rPr lang="fa-IR" sz="2400" dirty="0" smtClean="0"/>
              <a:t>بانکی کشور مصوب تیرماه1331هجری </a:t>
            </a:r>
            <a:r>
              <a:rPr lang="fa-IR" sz="2400" dirty="0"/>
              <a:t>شمسی کلیه ارزها قابل معامله نمی باشند. بر اساس این قانون ارزها بدو دسته تقسیم می شوند: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ارز قابل معامله </a:t>
            </a:r>
          </a:p>
          <a:p>
            <a:pPr algn="r" rtl="1"/>
            <a:r>
              <a:rPr lang="fa-IR" dirty="0" smtClean="0"/>
              <a:t>ارز غیر قابل معامله</a:t>
            </a:r>
          </a:p>
          <a:p>
            <a:pPr algn="r" rtl="1"/>
            <a:r>
              <a:rPr lang="fa-IR" dirty="0"/>
              <a:t>ارز قابل معامله به ارزی </a:t>
            </a:r>
            <a:r>
              <a:rPr lang="fa-IR" dirty="0" smtClean="0"/>
              <a:t>گفته </a:t>
            </a:r>
            <a:r>
              <a:rPr lang="fa-IR" dirty="0"/>
              <a:t>میشود که خرید و فروش آن در سیستم بانکی کشور مجاز </a:t>
            </a:r>
            <a:r>
              <a:rPr lang="fa-IR" dirty="0" smtClean="0"/>
              <a:t>می باشد.</a:t>
            </a:r>
          </a:p>
          <a:p>
            <a:pPr algn="r" rtl="1"/>
            <a:r>
              <a:rPr lang="fa-IR" dirty="0"/>
              <a:t>در </a:t>
            </a:r>
            <a:r>
              <a:rPr lang="fa-IR" dirty="0" smtClean="0"/>
              <a:t>صورتیکه بانک </a:t>
            </a:r>
            <a:r>
              <a:rPr lang="fa-IR" dirty="0"/>
              <a:t>مرکزی ایران خرید و فروش ارزی را برای سیستم بانکی منع </a:t>
            </a:r>
            <a:r>
              <a:rPr lang="fa-IR" dirty="0" smtClean="0"/>
              <a:t>کند (مثلا بدلایل </a:t>
            </a:r>
            <a:r>
              <a:rPr lang="fa-IR" dirty="0"/>
              <a:t>سیاستی و </a:t>
            </a:r>
            <a:r>
              <a:rPr lang="fa-IR" dirty="0" smtClean="0"/>
              <a:t>یا بخاطراهمیت </a:t>
            </a:r>
            <a:r>
              <a:rPr lang="fa-IR" dirty="0"/>
              <a:t>بسیار ناچیز برخی ارزها برای </a:t>
            </a:r>
            <a:r>
              <a:rPr lang="fa-IR"/>
              <a:t>اقتصاد </a:t>
            </a:r>
            <a:r>
              <a:rPr lang="fa-IR" smtClean="0"/>
              <a:t>ایران) </a:t>
            </a:r>
            <a:r>
              <a:rPr lang="fa-IR" dirty="0"/>
              <a:t>به چنین ارزی ارز غیر قابل </a:t>
            </a:r>
            <a:r>
              <a:rPr lang="fa-IR"/>
              <a:t>معامله </a:t>
            </a:r>
            <a:r>
              <a:rPr lang="fa-IR" smtClean="0"/>
              <a:t>می گویند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نرخ </a:t>
            </a:r>
            <a:r>
              <a:rPr lang="fa-IR" dirty="0"/>
              <a:t>ارز </a:t>
            </a:r>
            <a:r>
              <a:rPr lang="fa-IR" dirty="0" smtClean="0"/>
              <a:t>برای انجام</a:t>
            </a:r>
            <a:r>
              <a:rPr lang="fa-IR" dirty="0"/>
              <a:t> </a:t>
            </a:r>
            <a:r>
              <a:rPr lang="fa-IR" dirty="0" smtClean="0"/>
              <a:t>معاملات </a:t>
            </a:r>
            <a:r>
              <a:rPr lang="fa-IR" dirty="0"/>
              <a:t>ارزی در اکثر کشورها از جمله ایران به صورت "مستقیم" </a:t>
            </a:r>
            <a:r>
              <a:rPr lang="fa-IR" dirty="0" smtClean="0"/>
              <a:t>( </a:t>
            </a:r>
            <a:r>
              <a:rPr lang="en-US" dirty="0"/>
              <a:t>Direct Quotation </a:t>
            </a:r>
            <a:r>
              <a:rPr lang="fa-IR" dirty="0" smtClean="0"/>
              <a:t>) اعلام می شود </a:t>
            </a:r>
            <a:r>
              <a:rPr lang="fa-IR" dirty="0"/>
              <a:t>. </a:t>
            </a:r>
            <a:r>
              <a:rPr lang="fa-IR" dirty="0" smtClean="0"/>
              <a:t>در این </a:t>
            </a:r>
            <a:r>
              <a:rPr lang="fa-IR" dirty="0"/>
              <a:t>روش ارز قابل معامله ثابت و پول ملی کشور مربوطه متغیر است. برای مثال در بازار ارز تهران </a:t>
            </a:r>
            <a:r>
              <a:rPr lang="fa-IR" dirty="0" smtClean="0"/>
              <a:t>نرخ </a:t>
            </a:r>
            <a:r>
              <a:rPr lang="fa-IR" dirty="0"/>
              <a:t>ارز </a:t>
            </a:r>
            <a:r>
              <a:rPr lang="fa-IR" dirty="0" smtClean="0"/>
              <a:t>به</a:t>
            </a:r>
            <a:r>
              <a:rPr lang="fa-IR" dirty="0"/>
              <a:t> </a:t>
            </a:r>
            <a:r>
              <a:rPr lang="fa-IR" dirty="0" smtClean="0"/>
              <a:t>شکل </a:t>
            </a:r>
            <a:r>
              <a:rPr lang="fa-IR" dirty="0"/>
              <a:t>زیر اعلام می شود</a:t>
            </a:r>
            <a:r>
              <a:rPr lang="fa-IR" dirty="0" smtClean="0"/>
              <a:t>:</a:t>
            </a:r>
          </a:p>
          <a:p>
            <a:pPr marL="0" indent="0" algn="r" rtl="1">
              <a:buNone/>
            </a:pPr>
            <a:r>
              <a:rPr lang="fa-IR" dirty="0" smtClean="0"/>
              <a:t>1 دلار = 28000 تومان</a:t>
            </a:r>
          </a:p>
          <a:p>
            <a:pPr marL="0" indent="0" algn="r" rtl="1">
              <a:buNone/>
            </a:pPr>
            <a:r>
              <a:rPr lang="fa-IR" dirty="0" smtClean="0"/>
              <a:t>1 یورو = 33000 تومان</a:t>
            </a:r>
          </a:p>
          <a:p>
            <a:pPr algn="r" rtl="1"/>
            <a:r>
              <a:rPr lang="fa-IR" dirty="0" smtClean="0"/>
              <a:t>ولی </a:t>
            </a:r>
            <a:r>
              <a:rPr lang="fa-IR" dirty="0"/>
              <a:t>در </a:t>
            </a:r>
            <a:r>
              <a:rPr lang="fa-IR" dirty="0" smtClean="0"/>
              <a:t>تعداد معدودی </a:t>
            </a:r>
            <a:r>
              <a:rPr lang="fa-IR" dirty="0"/>
              <a:t>از </a:t>
            </a:r>
            <a:r>
              <a:rPr lang="fa-IR" dirty="0" smtClean="0"/>
              <a:t>کشورها مانند انگلستان </a:t>
            </a:r>
            <a:r>
              <a:rPr lang="fa-IR" dirty="0"/>
              <a:t>و </a:t>
            </a:r>
            <a:r>
              <a:rPr lang="fa-IR" dirty="0" smtClean="0"/>
              <a:t>هندوستان نرخ </a:t>
            </a:r>
            <a:r>
              <a:rPr lang="fa-IR" dirty="0"/>
              <a:t>ارز </a:t>
            </a:r>
            <a:r>
              <a:rPr lang="fa-IR" dirty="0" smtClean="0"/>
              <a:t>به </a:t>
            </a:r>
            <a:r>
              <a:rPr lang="fa-IR" dirty="0"/>
              <a:t>روش "</a:t>
            </a:r>
            <a:r>
              <a:rPr lang="fa-IR" dirty="0" smtClean="0"/>
              <a:t>غیر مستقیم </a:t>
            </a:r>
            <a:r>
              <a:rPr lang="fa-IR" dirty="0"/>
              <a:t>"</a:t>
            </a:r>
          </a:p>
          <a:p>
            <a:pPr algn="r" rtl="1"/>
            <a:r>
              <a:rPr lang="fa-IR" dirty="0" smtClean="0"/>
              <a:t>(</a:t>
            </a:r>
            <a:r>
              <a:rPr lang="en-US" dirty="0" smtClean="0"/>
              <a:t> </a:t>
            </a:r>
            <a:r>
              <a:rPr lang="en-US" dirty="0"/>
              <a:t>Indirect Quotation </a:t>
            </a:r>
            <a:r>
              <a:rPr lang="fa-IR" dirty="0" smtClean="0"/>
              <a:t>)اعلام </a:t>
            </a:r>
            <a:r>
              <a:rPr lang="fa-IR" dirty="0"/>
              <a:t>می شود. در این روش ارزش پول داخلی بر حسب </a:t>
            </a:r>
            <a:r>
              <a:rPr lang="fa-IR" dirty="0" smtClean="0"/>
              <a:t>ارزهای سایر کشورها بیان</a:t>
            </a:r>
            <a:r>
              <a:rPr lang="fa-IR" dirty="0"/>
              <a:t> </a:t>
            </a:r>
            <a:r>
              <a:rPr lang="fa-IR" dirty="0" smtClean="0"/>
              <a:t>می شود.</a:t>
            </a:r>
          </a:p>
          <a:p>
            <a:pPr algn="r" rtl="1"/>
            <a:r>
              <a:rPr lang="fa-IR" smtClean="0"/>
              <a:t>1 پوند = 1.6 دلار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/>
              <a:t>چرا نرخ ارز و تغییرات ارزی برای اقتصاد کشورها حائز اهمیت هستند؟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/>
              <a:t>مهمترین کانال ارتباطی بین اقتصاد داخلی و اقتصاد خارجی از طریق نرخ ارز صورت می </a:t>
            </a:r>
            <a:r>
              <a:rPr lang="fa-IR" dirty="0" smtClean="0"/>
              <a:t>گیرد</a:t>
            </a:r>
            <a:r>
              <a:rPr lang="fa-IR" dirty="0"/>
              <a:t>، </a:t>
            </a:r>
            <a:r>
              <a:rPr lang="fa-IR" dirty="0" smtClean="0"/>
              <a:t>زیرا </a:t>
            </a:r>
            <a:r>
              <a:rPr lang="fa-IR" dirty="0"/>
              <a:t>در </a:t>
            </a:r>
            <a:r>
              <a:rPr lang="fa-IR" dirty="0" smtClean="0"/>
              <a:t>تجارت</a:t>
            </a:r>
            <a:r>
              <a:rPr lang="fa-IR" dirty="0"/>
              <a:t> </a:t>
            </a:r>
            <a:r>
              <a:rPr lang="fa-IR" dirty="0" smtClean="0"/>
              <a:t>جهانی </a:t>
            </a:r>
            <a:r>
              <a:rPr lang="fa-IR" dirty="0"/>
              <a:t>با توجه به رقابت شدید تولیدکنند گ</a:t>
            </a:r>
            <a:r>
              <a:rPr lang="fa-IR" dirty="0" smtClean="0"/>
              <a:t>ان </a:t>
            </a:r>
            <a:r>
              <a:rPr lang="fa-IR" dirty="0"/>
              <a:t>برای دست </a:t>
            </a:r>
            <a:r>
              <a:rPr lang="fa-IR" dirty="0" smtClean="0"/>
              <a:t>یافتن به بازارهای جدید</a:t>
            </a:r>
            <a:r>
              <a:rPr lang="fa-IR" dirty="0"/>
              <a:t>، </a:t>
            </a:r>
            <a:r>
              <a:rPr lang="fa-IR" dirty="0" smtClean="0"/>
              <a:t>قیمت نهایی کالاها وخدمات </a:t>
            </a:r>
            <a:r>
              <a:rPr lang="fa-IR" dirty="0"/>
              <a:t>ارائه شده یک عامل بسیار مهم در افزایش و یا کاهش صادرات و واردات یک کشور محسوب می </a:t>
            </a:r>
            <a:r>
              <a:rPr lang="fa-IR" dirty="0" smtClean="0"/>
              <a:t>شود.از </a:t>
            </a:r>
            <a:r>
              <a:rPr lang="fa-IR" dirty="0"/>
              <a:t>آنجا که تغییرات نرخ برابری ارزها تغییرات قیمت </a:t>
            </a:r>
            <a:r>
              <a:rPr lang="fa-IR" dirty="0" smtClean="0"/>
              <a:t>نهایی کالاها </a:t>
            </a:r>
            <a:r>
              <a:rPr lang="fa-IR" dirty="0"/>
              <a:t>و </a:t>
            </a:r>
            <a:r>
              <a:rPr lang="fa-IR" dirty="0" smtClean="0"/>
              <a:t>خدمات عرضه شده </a:t>
            </a:r>
            <a:r>
              <a:rPr lang="fa-IR" dirty="0"/>
              <a:t>در </a:t>
            </a:r>
            <a:r>
              <a:rPr lang="fa-IR" dirty="0" smtClean="0"/>
              <a:t>بازار </a:t>
            </a:r>
            <a:r>
              <a:rPr lang="fa-IR" dirty="0"/>
              <a:t>را </a:t>
            </a:r>
            <a:r>
              <a:rPr lang="fa-IR" dirty="0" smtClean="0"/>
              <a:t>بدنبال</a:t>
            </a:r>
            <a:r>
              <a:rPr lang="fa-IR" dirty="0"/>
              <a:t> </a:t>
            </a:r>
            <a:r>
              <a:rPr lang="fa-IR" dirty="0" smtClean="0"/>
              <a:t>خواهند </a:t>
            </a:r>
            <a:r>
              <a:rPr lang="fa-IR" dirty="0"/>
              <a:t>داشت، نوسانات ارزی نه تنها برای تولیدکنند </a:t>
            </a:r>
            <a:r>
              <a:rPr lang="fa-IR" dirty="0" smtClean="0"/>
              <a:t>گان </a:t>
            </a:r>
            <a:r>
              <a:rPr lang="fa-IR" dirty="0"/>
              <a:t>بلکه برای </a:t>
            </a:r>
            <a:r>
              <a:rPr lang="fa-IR" dirty="0" smtClean="0"/>
              <a:t>مصرف کنند گان نیز حائز اهمیت می</a:t>
            </a:r>
            <a:r>
              <a:rPr lang="fa-IR" dirty="0"/>
              <a:t> </a:t>
            </a:r>
            <a:r>
              <a:rPr lang="fa-IR" dirty="0" smtClean="0"/>
              <a:t>باشند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برای مثال افزایش ارزش یورو در مقابل دلار آمریکا، اقتصاد اروپا و اقتصاد </a:t>
            </a:r>
            <a:r>
              <a:rPr lang="fa-IR" dirty="0" smtClean="0"/>
              <a:t>آمریکا </a:t>
            </a:r>
            <a:r>
              <a:rPr lang="fa-IR" dirty="0"/>
              <a:t>را از </a:t>
            </a:r>
            <a:r>
              <a:rPr lang="fa-IR" dirty="0" smtClean="0"/>
              <a:t>جهات مختلف</a:t>
            </a:r>
            <a:r>
              <a:rPr lang="fa-IR" dirty="0"/>
              <a:t> </a:t>
            </a:r>
            <a:r>
              <a:rPr lang="fa-IR" dirty="0" smtClean="0"/>
              <a:t>تحت </a:t>
            </a:r>
            <a:r>
              <a:rPr lang="fa-IR" dirty="0"/>
              <a:t>تاثیر قرار می دهد. مثبت یا منفی بودن این تاُثیرات به آن بستگی دارد که از چه </a:t>
            </a:r>
            <a:r>
              <a:rPr lang="fa-IR" dirty="0" smtClean="0"/>
              <a:t>دید گاهی به </a:t>
            </a:r>
            <a:r>
              <a:rPr lang="fa-IR" dirty="0"/>
              <a:t>آن </a:t>
            </a:r>
            <a:r>
              <a:rPr lang="fa-IR" dirty="0" smtClean="0"/>
              <a:t>توجه</a:t>
            </a:r>
            <a:r>
              <a:rPr lang="fa-IR" dirty="0"/>
              <a:t> </a:t>
            </a:r>
            <a:r>
              <a:rPr lang="fa-IR" dirty="0" smtClean="0"/>
              <a:t>شود</a:t>
            </a:r>
            <a:r>
              <a:rPr lang="fa-IR" dirty="0"/>
              <a:t>. افزایش ارزش یورو در مقابل دلار آمریکا برای اکثر اروپائیان مثبت </a:t>
            </a:r>
            <a:r>
              <a:rPr lang="fa-IR" dirty="0" smtClean="0"/>
              <a:t>است، چراکه قدرت خرید مصرف</a:t>
            </a:r>
            <a:r>
              <a:rPr lang="fa-IR" dirty="0"/>
              <a:t> </a:t>
            </a:r>
            <a:r>
              <a:rPr lang="fa-IR" dirty="0" smtClean="0"/>
              <a:t>کنند گان </a:t>
            </a:r>
            <a:r>
              <a:rPr lang="fa-IR" dirty="0"/>
              <a:t>و واردکنند </a:t>
            </a:r>
            <a:r>
              <a:rPr lang="fa-IR" dirty="0" smtClean="0"/>
              <a:t>گان </a:t>
            </a:r>
            <a:r>
              <a:rPr lang="fa-IR" dirty="0"/>
              <a:t>اروپایی افزایش پیدا کرده و آنها می توانند با پول </a:t>
            </a:r>
            <a:r>
              <a:rPr lang="fa-IR" dirty="0" smtClean="0"/>
              <a:t>خود (یورو ) مقدار کالا </a:t>
            </a:r>
            <a:r>
              <a:rPr lang="fa-IR" dirty="0"/>
              <a:t>و </a:t>
            </a:r>
            <a:r>
              <a:rPr lang="fa-IR" dirty="0" smtClean="0"/>
              <a:t>خدمات</a:t>
            </a:r>
            <a:r>
              <a:rPr lang="fa-IR" dirty="0"/>
              <a:t> </a:t>
            </a:r>
            <a:r>
              <a:rPr lang="fa-IR" dirty="0" smtClean="0"/>
              <a:t>بیشتری (نسبت </a:t>
            </a:r>
            <a:r>
              <a:rPr lang="fa-IR" dirty="0"/>
              <a:t>به دوران قبل از تغییر نرخ </a:t>
            </a:r>
            <a:r>
              <a:rPr lang="fa-IR" dirty="0" smtClean="0"/>
              <a:t>ارز) </a:t>
            </a:r>
            <a:r>
              <a:rPr lang="fa-IR" dirty="0"/>
              <a:t>از آمریکا خریداری کنند و یا برای دریافت </a:t>
            </a:r>
            <a:r>
              <a:rPr lang="fa-IR" dirty="0" smtClean="0"/>
              <a:t>کالاهای مورد نیازخود هزینه کمتری متحمل شوند (افزایش رفاه).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/>
            <a:r>
              <a:rPr lang="fa-IR" sz="2000" dirty="0"/>
              <a:t>ولی برای صادرکنند </a:t>
            </a:r>
            <a:r>
              <a:rPr lang="fa-IR" sz="2000" dirty="0" smtClean="0"/>
              <a:t>گان </a:t>
            </a:r>
            <a:r>
              <a:rPr lang="fa-IR" sz="2000" dirty="0"/>
              <a:t>اروپایی در حوزه </a:t>
            </a:r>
            <a:r>
              <a:rPr lang="fa-IR" sz="2000" dirty="0" smtClean="0"/>
              <a:t>یورو افزایش ارزش یورو </a:t>
            </a:r>
            <a:r>
              <a:rPr lang="fa-IR" sz="2000" dirty="0"/>
              <a:t>در مقابل دلار آمریکا درکل منفی ارزیابی می شود، چراکه قیمت تولیدات اروپایی </a:t>
            </a:r>
            <a:r>
              <a:rPr lang="fa-IR" sz="2000" dirty="0" smtClean="0"/>
              <a:t>برای مصرف کنند گان</a:t>
            </a:r>
            <a:r>
              <a:rPr lang="fa-IR" sz="2000" dirty="0"/>
              <a:t> </a:t>
            </a:r>
            <a:r>
              <a:rPr lang="fa-IR" sz="2000" dirty="0" smtClean="0"/>
              <a:t>خارجی </a:t>
            </a:r>
            <a:r>
              <a:rPr lang="fa-IR" sz="2000" dirty="0"/>
              <a:t>افزایش پیدا کرده و این مسئله سبب می شود تا قدرت رقابتی شرکتهای </a:t>
            </a:r>
            <a:r>
              <a:rPr lang="fa-IR" sz="2000" dirty="0" smtClean="0"/>
              <a:t>اروپایی </a:t>
            </a:r>
            <a:r>
              <a:rPr lang="fa-IR" sz="2000" dirty="0"/>
              <a:t>در </a:t>
            </a:r>
            <a:r>
              <a:rPr lang="fa-IR" sz="2000" dirty="0" smtClean="0"/>
              <a:t>مقابل شرکتهای</a:t>
            </a:r>
            <a:r>
              <a:rPr lang="fa-IR" sz="2000" dirty="0"/>
              <a:t> </a:t>
            </a:r>
            <a:r>
              <a:rPr lang="fa-IR" sz="2000" dirty="0" smtClean="0"/>
              <a:t>خارجی </a:t>
            </a:r>
            <a:r>
              <a:rPr lang="fa-IR" sz="2000" dirty="0"/>
              <a:t>بخصوص آمریکایی در سطوح مختلف کاهش یابد: </a:t>
            </a:r>
            <a:r>
              <a:rPr lang="fa-IR" sz="2000" dirty="0" smtClean="0"/>
              <a:t>1- افزایش </a:t>
            </a:r>
            <a:r>
              <a:rPr lang="fa-IR" sz="2000" dirty="0"/>
              <a:t>ارزش </a:t>
            </a:r>
            <a:r>
              <a:rPr lang="fa-IR" sz="2000" dirty="0" smtClean="0"/>
              <a:t>یورو </a:t>
            </a:r>
            <a:r>
              <a:rPr lang="fa-IR" sz="2000" dirty="0"/>
              <a:t>در </a:t>
            </a:r>
            <a:r>
              <a:rPr lang="fa-IR" sz="2000" dirty="0" smtClean="0"/>
              <a:t>مقابل </a:t>
            </a:r>
            <a:r>
              <a:rPr lang="fa-IR" sz="2000" dirty="0"/>
              <a:t>دلار </a:t>
            </a:r>
            <a:r>
              <a:rPr lang="fa-IR" sz="2000" dirty="0" smtClean="0"/>
              <a:t>آمریکا در"بازار </a:t>
            </a:r>
            <a:r>
              <a:rPr lang="fa-IR" sz="2000" dirty="0"/>
              <a:t>داخلی اروپا" باعث می شود تا کالاهای آمریکایی در </a:t>
            </a:r>
            <a:r>
              <a:rPr lang="fa-IR" sz="2000" dirty="0" smtClean="0"/>
              <a:t>مقابل کالاهای اروپایی </a:t>
            </a:r>
            <a:r>
              <a:rPr lang="fa-IR" sz="2000" dirty="0"/>
              <a:t>ارزان </a:t>
            </a:r>
            <a:r>
              <a:rPr lang="fa-IR" sz="2000" dirty="0" smtClean="0"/>
              <a:t>شده </a:t>
            </a:r>
            <a:r>
              <a:rPr lang="fa-IR" sz="2000" dirty="0"/>
              <a:t>و در </a:t>
            </a:r>
            <a:r>
              <a:rPr lang="fa-IR" sz="2000" dirty="0" smtClean="0"/>
              <a:t>نهایت</a:t>
            </a:r>
            <a:r>
              <a:rPr lang="fa-IR" sz="2000" dirty="0"/>
              <a:t> </a:t>
            </a:r>
            <a:r>
              <a:rPr lang="fa-IR" sz="2000" dirty="0" smtClean="0"/>
              <a:t>قدرت </a:t>
            </a:r>
            <a:r>
              <a:rPr lang="fa-IR" sz="2000" dirty="0"/>
              <a:t>رقابت شرکتهای اروپایی نسبت به شرکتهای آمریکایی </a:t>
            </a:r>
            <a:r>
              <a:rPr lang="fa-IR" sz="2000" dirty="0" smtClean="0"/>
              <a:t>تضعیف شود </a:t>
            </a:r>
            <a:r>
              <a:rPr lang="fa-IR" sz="2000" dirty="0"/>
              <a:t>. </a:t>
            </a:r>
            <a:r>
              <a:rPr lang="fa-IR" sz="2000" dirty="0" smtClean="0"/>
              <a:t>2- کاهش </a:t>
            </a:r>
            <a:r>
              <a:rPr lang="fa-IR" sz="2000" dirty="0"/>
              <a:t>ارزش دلار در </a:t>
            </a:r>
            <a:r>
              <a:rPr lang="fa-IR" sz="2000" dirty="0" smtClean="0"/>
              <a:t>مقابل</a:t>
            </a:r>
            <a:r>
              <a:rPr lang="fa-IR" sz="2000" dirty="0"/>
              <a:t> </a:t>
            </a:r>
            <a:r>
              <a:rPr lang="fa-IR" sz="2000" dirty="0" smtClean="0"/>
              <a:t>یورو </a:t>
            </a:r>
            <a:r>
              <a:rPr lang="fa-IR" sz="2000" dirty="0"/>
              <a:t>در "بازار داخلی آمریکا" سبب می شود که ارزش کالاهای اروپایی در مقابل کالاهای آمریکایی </a:t>
            </a:r>
            <a:r>
              <a:rPr lang="fa-IR" sz="2000" dirty="0" smtClean="0"/>
              <a:t>افزایش پیدا </a:t>
            </a:r>
            <a:r>
              <a:rPr lang="fa-IR" sz="2000" dirty="0"/>
              <a:t>کنند و بدین ترتیب تقاضا برای خرید کالاهای اروپایی در بازار آمریکا کاهش یابد. </a:t>
            </a:r>
            <a:r>
              <a:rPr lang="fa-IR" sz="2000" dirty="0" smtClean="0"/>
              <a:t>3- افزایش </a:t>
            </a:r>
            <a:r>
              <a:rPr lang="fa-IR" sz="2000" dirty="0"/>
              <a:t>ارزش </a:t>
            </a:r>
            <a:r>
              <a:rPr lang="fa-IR" sz="2000" dirty="0" smtClean="0"/>
              <a:t>یورو</a:t>
            </a:r>
            <a:r>
              <a:rPr lang="fa-IR" sz="2000" dirty="0"/>
              <a:t> </a:t>
            </a:r>
            <a:r>
              <a:rPr lang="fa-IR" sz="2000" dirty="0" smtClean="0"/>
              <a:t>در </a:t>
            </a:r>
            <a:r>
              <a:rPr lang="fa-IR" sz="2000" dirty="0"/>
              <a:t>مقابل دلار آمریکا در "بازار کشورهای ثالث" باعث می شود تا قیمت </a:t>
            </a:r>
            <a:r>
              <a:rPr lang="fa-IR" sz="2000" dirty="0" smtClean="0"/>
              <a:t>نهایی کالاهای اروپایی نسبت به</a:t>
            </a:r>
            <a:r>
              <a:rPr lang="fa-IR" sz="2000" dirty="0"/>
              <a:t> </a:t>
            </a:r>
            <a:r>
              <a:rPr lang="fa-IR" sz="2000" dirty="0" smtClean="0"/>
              <a:t>قیمت </a:t>
            </a:r>
            <a:r>
              <a:rPr lang="fa-IR" sz="2000" dirty="0"/>
              <a:t>نهایی کالاهای آمریکایی </a:t>
            </a:r>
            <a:r>
              <a:rPr lang="fa-IR" sz="2000" dirty="0" smtClean="0"/>
              <a:t>گرانتر </a:t>
            </a:r>
            <a:r>
              <a:rPr lang="fa-IR" sz="2000" dirty="0"/>
              <a:t>شده و در این </a:t>
            </a:r>
            <a:r>
              <a:rPr lang="fa-IR" sz="2000" dirty="0" smtClean="0"/>
              <a:t>بازارها کالاهای آمریکایی بیش </a:t>
            </a:r>
            <a:r>
              <a:rPr lang="fa-IR" sz="2000" dirty="0"/>
              <a:t>از </a:t>
            </a:r>
            <a:r>
              <a:rPr lang="fa-IR" sz="2000" dirty="0" smtClean="0"/>
              <a:t>کالاهای اروپایی</a:t>
            </a:r>
            <a:r>
              <a:rPr lang="fa-IR" sz="2000" dirty="0"/>
              <a:t> </a:t>
            </a:r>
            <a:r>
              <a:rPr lang="fa-IR" sz="2000" dirty="0" smtClean="0"/>
              <a:t>بفروش </a:t>
            </a:r>
            <a:r>
              <a:rPr lang="fa-IR" sz="2000" dirty="0"/>
              <a:t>برسند.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71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پایان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845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درس امور مالی بین الملل</vt:lpstr>
      <vt:lpstr>در نظام پولی بین الملل نرخ ارز و بازار ارز نقش مهمی ایفا می کنند:</vt:lpstr>
      <vt:lpstr>PowerPoint Presentation</vt:lpstr>
      <vt:lpstr>در سیستم بانکی ایران طبق بندهای )الف( و )ز( ماده 2 قانون پولی و بانکی کشور مصوب تیرماه1331هجری شمسی کلیه ارزها قابل معامله نمی باشند. بر اساس این قانون ارزها بدو دسته تقسیم می شوند:</vt:lpstr>
      <vt:lpstr>PowerPoint Presentation</vt:lpstr>
      <vt:lpstr>چرا نرخ ارز و تغییرات ارزی برای اقتصاد کشورها حائز اهمیت هستند؟</vt:lpstr>
      <vt:lpstr>PowerPoint Presentation</vt:lpstr>
      <vt:lpstr>PowerPoint Presentation</vt:lpstr>
      <vt:lpstr>پایان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امور مالی بین الملل</dc:title>
  <dc:creator>User</dc:creator>
  <cp:lastModifiedBy>User</cp:lastModifiedBy>
  <cp:revision>9</cp:revision>
  <dcterms:created xsi:type="dcterms:W3CDTF">2020-10-27T10:48:34Z</dcterms:created>
  <dcterms:modified xsi:type="dcterms:W3CDTF">2020-10-27T12:38:10Z</dcterms:modified>
</cp:coreProperties>
</file>