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7578F3-CE99-4340-8269-61E058588116}"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3951239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7578F3-CE99-4340-8269-61E058588116}"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2789132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7578F3-CE99-4340-8269-61E058588116}"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59556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7578F3-CE99-4340-8269-61E058588116}"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121652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7578F3-CE99-4340-8269-61E058588116}"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25233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7578F3-CE99-4340-8269-61E058588116}"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3083267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7578F3-CE99-4340-8269-61E058588116}" type="datetimeFigureOut">
              <a:rPr lang="en-US" smtClean="0"/>
              <a:t>4/5/2021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276177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7578F3-CE99-4340-8269-61E058588116}" type="datetimeFigureOut">
              <a:rPr lang="en-US" smtClean="0"/>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404741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578F3-CE99-4340-8269-61E058588116}" type="datetimeFigureOut">
              <a:rPr lang="en-US" smtClean="0"/>
              <a:t>4/5/2021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3778506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7578F3-CE99-4340-8269-61E058588116}"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3012020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7578F3-CE99-4340-8269-61E058588116}"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35943-290E-4D5C-8742-18EE57F9BF1F}" type="slidenum">
              <a:rPr lang="en-US" smtClean="0"/>
              <a:t>‹#›</a:t>
            </a:fld>
            <a:endParaRPr lang="en-US"/>
          </a:p>
        </p:txBody>
      </p:sp>
    </p:spTree>
    <p:extLst>
      <p:ext uri="{BB962C8B-B14F-4D97-AF65-F5344CB8AC3E}">
        <p14:creationId xmlns:p14="http://schemas.microsoft.com/office/powerpoint/2010/main" val="76276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578F3-CE99-4340-8269-61E058588116}" type="datetimeFigureOut">
              <a:rPr lang="en-US" smtClean="0"/>
              <a:t>4/5/2021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35943-290E-4D5C-8742-18EE57F9BF1F}" type="slidenum">
              <a:rPr lang="en-US" smtClean="0"/>
              <a:t>‹#›</a:t>
            </a:fld>
            <a:endParaRPr lang="en-US"/>
          </a:p>
        </p:txBody>
      </p:sp>
    </p:spTree>
    <p:extLst>
      <p:ext uri="{BB962C8B-B14F-4D97-AF65-F5344CB8AC3E}">
        <p14:creationId xmlns:p14="http://schemas.microsoft.com/office/powerpoint/2010/main" val="1691192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a:t>
            </a:r>
            <a:endParaRPr lang="en-US" dirty="0"/>
          </a:p>
        </p:txBody>
      </p:sp>
      <p:sp>
        <p:nvSpPr>
          <p:cNvPr id="3" name="Subtitle 2"/>
          <p:cNvSpPr>
            <a:spLocks noGrp="1"/>
          </p:cNvSpPr>
          <p:nvPr>
            <p:ph type="subTitle" idx="1"/>
          </p:nvPr>
        </p:nvSpPr>
        <p:spPr/>
        <p:txBody>
          <a:bodyPr/>
          <a:lstStyle/>
          <a:p>
            <a:r>
              <a:rPr lang="fa-IR" dirty="0" smtClean="0"/>
              <a:t>درس توسعه اقتصادی و برنامه ریزی</a:t>
            </a:r>
          </a:p>
          <a:p>
            <a:r>
              <a:rPr lang="fa-IR" dirty="0" smtClean="0"/>
              <a:t>جلسه دوم</a:t>
            </a:r>
            <a:endParaRPr lang="en-US" dirty="0"/>
          </a:p>
        </p:txBody>
      </p:sp>
    </p:spTree>
    <p:extLst>
      <p:ext uri="{BB962C8B-B14F-4D97-AF65-F5344CB8AC3E}">
        <p14:creationId xmlns:p14="http://schemas.microsoft.com/office/powerpoint/2010/main" val="1020530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نرخ بالای رشد جمعیت و بار تکفل:</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fa-IR" dirty="0"/>
              <a:t>نرخ زاد و ولد در کشورهای در حال گذر بسیار بالا است ولی به علت کاهش نرخ مرگ و میر در دهه‌های اخیر تفاوت این دو نرخ نسبتاً بالا است در حال حاضر نرخ رشد جمعیت در کشورهای در حال گذر به طور متوسط ۲ درصد است که در مقایسه با نرخ رشد جمعیت در کشورهای صنعتی که حدود </a:t>
            </a:r>
            <a:r>
              <a:rPr lang="fa-IR" dirty="0" smtClean="0"/>
              <a:t>0.5 </a:t>
            </a:r>
            <a:r>
              <a:rPr lang="fa-IR" dirty="0"/>
              <a:t>درصد است بالا می باشد. در حالی که نرخ رشد جمعیت در 10 کشور توسعه یافته با کمترین نرخ رشد جمعیت کمتر از 0.2 درصد می باشد، نرخ رشد جمعیت در ۱۰ کشور در حال گذر با بالاترین نرخ رشد جمعیت بیش از ۳ درصد است. </a:t>
            </a:r>
            <a:endParaRPr lang="fa-IR" dirty="0" smtClean="0"/>
          </a:p>
          <a:p>
            <a:pPr algn="just" rtl="1"/>
            <a:r>
              <a:rPr lang="fa-IR" dirty="0"/>
              <a:t>به افراد </a:t>
            </a:r>
            <a:r>
              <a:rPr lang="fa-IR" dirty="0" smtClean="0"/>
              <a:t>سالمند، </a:t>
            </a:r>
            <a:r>
              <a:rPr lang="fa-IR" dirty="0"/>
              <a:t>کودکان و افراد غیر شاغل در سن فعالیت بار تکفل اقتصادی می گویند .چون تولید کننده نیستند و افراد شاغل مسئولیت اداره آنها را بر عهده دارند .به علت بالا بودن نرخ بیکاری و نرخ رشد جمعیت بار تکفل در این کشورها بسیار بالا است .این امر موجب افزایش فقر و کاهش رفاه اجتماعی در این کشورها شده است.  پیشرفت های علمی در دانش بشری موجب کشف داروها و روش‌های گوناگون پزشکی برای مقابله با بیماری‌های گوناگون شده و نرخ مرگ و میر را کاهش داده ولی نرخ زاد و ولد کاهش نیافته لذا نرخ رشد جمعیت همچنان بالا است. </a:t>
            </a:r>
            <a:endParaRPr lang="en-US" dirty="0"/>
          </a:p>
        </p:txBody>
      </p:sp>
    </p:spTree>
    <p:extLst>
      <p:ext uri="{BB962C8B-B14F-4D97-AF65-F5344CB8AC3E}">
        <p14:creationId xmlns:p14="http://schemas.microsoft.com/office/powerpoint/2010/main" val="1850317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تک محصولی بودن و وابستگی به صادرات محصولات اولیه:</a:t>
            </a:r>
            <a:endParaRPr lang="en-US" dirty="0"/>
          </a:p>
        </p:txBody>
      </p:sp>
      <p:sp>
        <p:nvSpPr>
          <p:cNvPr id="3" name="Content Placeholder 2"/>
          <p:cNvSpPr>
            <a:spLocks noGrp="1"/>
          </p:cNvSpPr>
          <p:nvPr>
            <p:ph idx="1"/>
          </p:nvPr>
        </p:nvSpPr>
        <p:spPr/>
        <p:txBody>
          <a:bodyPr/>
          <a:lstStyle/>
          <a:p>
            <a:pPr algn="just" rtl="1"/>
            <a:r>
              <a:rPr lang="fa-IR" dirty="0"/>
              <a:t>اغلب کشورهای در حال گذر تک محصولی هستند و برای صادرات محصول خود به کشورهای صنعتی وابستگی دارند. منظور از تک محصولی بودن این است که رقم عمده صادرات آنها را یک محصول مثل شکر در کوبا ،قهوه در برزیل ،نفت در ایران و کشورهای اوپک ،برنج در پاکستان و مواد معدنی در سایر کشورها تشکیل می دهد.  این کشورها برای انبار کردن، حمل و نقل و سایر مراحل صادرات دچار مشکل هستند و درآمد صادراتی آنها به همین دلیل بسیار ناچیز است.این امر باعث شده تا سهم کشورهای در حال گذر در تجارت جهانی سیر نزولی داشته باشد.  کشورهای در حال گذر در تولید مواد اولیه برتری نسبی دارند و لذا از بخش‌های دیگر غفلت ورزیده و روند صنعتی شدن آنها بسیار کند است.  </a:t>
            </a:r>
            <a:endParaRPr lang="en-US" dirty="0"/>
          </a:p>
        </p:txBody>
      </p:sp>
    </p:spTree>
    <p:extLst>
      <p:ext uri="{BB962C8B-B14F-4D97-AF65-F5344CB8AC3E}">
        <p14:creationId xmlns:p14="http://schemas.microsoft.com/office/powerpoint/2010/main" val="266439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وابستگی به واردات از کشورهای صنعتی:</a:t>
            </a:r>
            <a:endParaRPr lang="en-US" dirty="0"/>
          </a:p>
        </p:txBody>
      </p:sp>
      <p:sp>
        <p:nvSpPr>
          <p:cNvPr id="3" name="Content Placeholder 2"/>
          <p:cNvSpPr>
            <a:spLocks noGrp="1"/>
          </p:cNvSpPr>
          <p:nvPr>
            <p:ph idx="1"/>
          </p:nvPr>
        </p:nvSpPr>
        <p:spPr/>
        <p:txBody>
          <a:bodyPr>
            <a:normAutofit fontScale="77500" lnSpcReduction="20000"/>
          </a:bodyPr>
          <a:lstStyle/>
          <a:p>
            <a:pPr algn="just" rtl="1">
              <a:lnSpc>
                <a:spcPct val="120000"/>
              </a:lnSpc>
            </a:pPr>
            <a:r>
              <a:rPr lang="fa-IR" dirty="0"/>
              <a:t>کشورهای در حال گذر به شدت به واردات کالاهای صنعتی ساخته شده و نیم ساخته و انتقال تکنولوژی و مواد مصرفی و حتی مواد غذایی کشورهای توسعه یافته نیاز دارند. واردات این کشورها همراه با اثر </a:t>
            </a:r>
            <a:r>
              <a:rPr lang="fa-IR" dirty="0" smtClean="0"/>
              <a:t>تظاهری </a:t>
            </a:r>
            <a:r>
              <a:rPr lang="fa-IR" dirty="0"/>
              <a:t>طبقه مرفه جامعه سبب افزایش هرچه بیشتری واردات می شود.  با توجه به محدودیت درآمد صادراتی این کشورها و تقاضای در حال افزایش برای واردات، اغلب این کشورها مشکل کسری تراز پرداخت‌ها دارد و برای جبران آن وام های بسیار سنگین با نرخ های بهره بالا از موسسات بین المللی و کشورهای توسعه یافته می گیرد و روز به روز بر مشکلات آن‌ها افزوده می‌شود. </a:t>
            </a:r>
            <a:endParaRPr lang="fa-IR" dirty="0" smtClean="0"/>
          </a:p>
          <a:p>
            <a:pPr algn="just" rtl="1">
              <a:lnSpc>
                <a:spcPct val="120000"/>
              </a:lnSpc>
            </a:pPr>
            <a:r>
              <a:rPr lang="fa-IR" dirty="0"/>
              <a:t>رفتار مصرفی افراد با </a:t>
            </a:r>
            <a:r>
              <a:rPr lang="fa-IR" dirty="0" smtClean="0"/>
              <a:t>یکدیگر </a:t>
            </a:r>
            <a:r>
              <a:rPr lang="fa-IR" dirty="0"/>
              <a:t>ارتباط داشته و مستقل از هم نیست؛ به عبارتی دو شخص که با درآمد جاری یکسان در دو طبقه متفاوت توزیع درآمدی زندگی می‌کنند، مصرف‌های متفاوتی خواهند داشت. در واقع، فرد، خود را با سایر افراد مقایسه کرده و آنچه تأثیر قابل توجه در مصرف او دارد، جایگاه او در میان افراد و گروه‌های جامعه است؛ نه مصرف درآمد فرد؛ بنابراین، فرد تنها در صورتی احساس بهبود موقعیت از جهت مصرف می‌کند، که مصرف متوسط او نسبت به متوسط سطح جامعه افزایش یابد. این روحیه را اثر </a:t>
            </a:r>
            <a:r>
              <a:rPr lang="fa-IR" b="1" dirty="0"/>
              <a:t>تقلیدی یا اثر تظاهری</a:t>
            </a:r>
            <a:r>
              <a:rPr lang="fa-IR" dirty="0"/>
              <a:t> </a:t>
            </a:r>
            <a:r>
              <a:rPr lang="en-US" dirty="0" smtClean="0"/>
              <a:t>Demonstration Effect </a:t>
            </a:r>
            <a:r>
              <a:rPr lang="fa-IR" dirty="0"/>
              <a:t>گویند.</a:t>
            </a:r>
            <a:endParaRPr lang="en-US" dirty="0"/>
          </a:p>
        </p:txBody>
      </p:sp>
    </p:spTree>
    <p:extLst>
      <p:ext uri="{BB962C8B-B14F-4D97-AF65-F5344CB8AC3E}">
        <p14:creationId xmlns:p14="http://schemas.microsoft.com/office/powerpoint/2010/main" val="80878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وجود انواع دوگانگی:</a:t>
            </a:r>
            <a:endParaRPr lang="en-US" dirty="0"/>
          </a:p>
        </p:txBody>
      </p:sp>
      <p:sp>
        <p:nvSpPr>
          <p:cNvPr id="3" name="Content Placeholder 2"/>
          <p:cNvSpPr>
            <a:spLocks noGrp="1"/>
          </p:cNvSpPr>
          <p:nvPr>
            <p:ph idx="1"/>
          </p:nvPr>
        </p:nvSpPr>
        <p:spPr/>
        <p:txBody>
          <a:bodyPr/>
          <a:lstStyle/>
          <a:p>
            <a:pPr algn="just" rtl="1"/>
            <a:r>
              <a:rPr lang="fa-IR" dirty="0"/>
              <a:t>تودارو وجود دو موقعیت یا پدیده در کنار هم یکی مطلوب و دیگری نامطلوب تعریف می کند.  مثلاً فقر شدید و وفور نعمت ،بخش های مدرن و سنتی اقتصاد، رشد و رکود ،تعداد افراد با تحصیلات دانشگاهی و افراد بی سواد.  بخش کشاورزی و بخش صنعتی کشور های در حال گذر دارای ارتباط بسیار ضعیفی هستند. به نحوی که هر بخش چه از لحاظ گرفتن یا دادن عوامل تولید و چه از لحاظ گرفتن یا دادن کالاهای ساخت و نیمه ساخته خود با بخش مقابل فاقد ارتباط لازم است</a:t>
            </a:r>
            <a:r>
              <a:rPr lang="fa-IR" dirty="0" smtClean="0"/>
              <a:t>.</a:t>
            </a:r>
          </a:p>
          <a:p>
            <a:pPr algn="r" rtl="1"/>
            <a:endParaRPr lang="en-US" dirty="0"/>
          </a:p>
        </p:txBody>
      </p:sp>
    </p:spTree>
    <p:extLst>
      <p:ext uri="{BB962C8B-B14F-4D97-AF65-F5344CB8AC3E}">
        <p14:creationId xmlns:p14="http://schemas.microsoft.com/office/powerpoint/2010/main" val="282351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dirty="0"/>
              <a:t>انواع دوگانگی در کشورهای در حال گذر وجود دارد،به همین دلیل این کشورها را اقتصادهای دوگانه می خوانند .ساختار اقتصادی و اجتماعی این کشورها از دو بخش مجزا تشکیل شده یک بخش سنتی و بخش دیگر پیشرفته و مدرن است.  این دو بخش فاقد ارتباط و انسجام می باشند.  دوگانگی انواع گوناگون دارد که عبارتند از : </a:t>
            </a:r>
            <a:endParaRPr lang="fa-IR" dirty="0" smtClean="0"/>
          </a:p>
          <a:p>
            <a:pPr algn="r" rtl="1"/>
            <a:r>
              <a:rPr lang="fa-IR" dirty="0"/>
              <a:t>دوگانگی تکنولوژیکی </a:t>
            </a:r>
            <a:endParaRPr lang="fa-IR" dirty="0" smtClean="0"/>
          </a:p>
          <a:p>
            <a:pPr algn="r" rtl="1"/>
            <a:r>
              <a:rPr lang="fa-IR" dirty="0" smtClean="0"/>
              <a:t>دوگانگی فرهنگی</a:t>
            </a:r>
          </a:p>
          <a:p>
            <a:pPr algn="r" rtl="1"/>
            <a:r>
              <a:rPr lang="fa-IR" dirty="0" smtClean="0"/>
              <a:t> </a:t>
            </a:r>
            <a:r>
              <a:rPr lang="fa-IR" dirty="0"/>
              <a:t>دوگانگی </a:t>
            </a:r>
            <a:r>
              <a:rPr lang="fa-IR" dirty="0" smtClean="0"/>
              <a:t>اقتصادی</a:t>
            </a:r>
          </a:p>
          <a:p>
            <a:pPr algn="r" rtl="1"/>
            <a:r>
              <a:rPr lang="fa-IR" dirty="0" smtClean="0"/>
              <a:t> </a:t>
            </a:r>
            <a:r>
              <a:rPr lang="fa-IR" dirty="0"/>
              <a:t>دوگانگی منطقه‌ای </a:t>
            </a:r>
            <a:endParaRPr lang="fa-IR" dirty="0" smtClean="0"/>
          </a:p>
        </p:txBody>
      </p:sp>
    </p:spTree>
    <p:extLst>
      <p:ext uri="{BB962C8B-B14F-4D97-AF65-F5344CB8AC3E}">
        <p14:creationId xmlns:p14="http://schemas.microsoft.com/office/powerpoint/2010/main" val="3075519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t>دوگانگی </a:t>
            </a:r>
            <a:r>
              <a:rPr lang="fa-IR" dirty="0" smtClean="0"/>
              <a:t>جغرافیایی</a:t>
            </a:r>
          </a:p>
          <a:p>
            <a:pPr algn="r" rtl="1"/>
            <a:r>
              <a:rPr lang="fa-IR" dirty="0" smtClean="0"/>
              <a:t> </a:t>
            </a:r>
            <a:r>
              <a:rPr lang="fa-IR" dirty="0"/>
              <a:t>دوگانگی اجتماعی </a:t>
            </a:r>
            <a:endParaRPr lang="fa-IR" dirty="0" smtClean="0"/>
          </a:p>
          <a:p>
            <a:pPr algn="r" rtl="1"/>
            <a:r>
              <a:rPr lang="fa-IR" dirty="0" smtClean="0"/>
              <a:t>دوگانگی </a:t>
            </a:r>
            <a:r>
              <a:rPr lang="fa-IR" dirty="0"/>
              <a:t>شهری </a:t>
            </a:r>
            <a:r>
              <a:rPr lang="fa-IR" dirty="0" smtClean="0"/>
              <a:t>_روستایی </a:t>
            </a:r>
          </a:p>
          <a:p>
            <a:pPr algn="r" rtl="1"/>
            <a:r>
              <a:rPr lang="fa-IR" dirty="0" smtClean="0"/>
              <a:t>دوگانگی </a:t>
            </a:r>
            <a:r>
              <a:rPr lang="fa-IR" dirty="0"/>
              <a:t>صنعتی </a:t>
            </a:r>
            <a:r>
              <a:rPr lang="fa-IR" dirty="0" smtClean="0"/>
              <a:t>_کشاورزی</a:t>
            </a:r>
          </a:p>
          <a:p>
            <a:pPr algn="r" rtl="1"/>
            <a:r>
              <a:rPr lang="fa-IR" dirty="0" smtClean="0"/>
              <a:t> </a:t>
            </a:r>
            <a:r>
              <a:rPr lang="fa-IR" dirty="0"/>
              <a:t>دوگانگی بخش رسمی </a:t>
            </a:r>
            <a:r>
              <a:rPr lang="fa-IR" dirty="0" smtClean="0"/>
              <a:t>_بخش </a:t>
            </a:r>
            <a:r>
              <a:rPr lang="fa-IR" dirty="0"/>
              <a:t>غیر رسمی  </a:t>
            </a:r>
            <a:endParaRPr lang="en-US" dirty="0"/>
          </a:p>
          <a:p>
            <a:pPr algn="r" rtl="1"/>
            <a:endParaRPr lang="en-US" dirty="0"/>
          </a:p>
        </p:txBody>
      </p:sp>
    </p:spTree>
    <p:extLst>
      <p:ext uri="{BB962C8B-B14F-4D97-AF65-F5344CB8AC3E}">
        <p14:creationId xmlns:p14="http://schemas.microsoft.com/office/powerpoint/2010/main" val="2035154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fa-IR" dirty="0"/>
              <a:t>پروفسور </a:t>
            </a:r>
            <a:r>
              <a:rPr lang="fa-IR" dirty="0" smtClean="0"/>
              <a:t>هایکینز </a:t>
            </a:r>
            <a:r>
              <a:rPr lang="fa-IR" dirty="0"/>
              <a:t>که مشخصه اصلی ممالک توسعه نیافته را در دوگانگی تکنولوژیکی </a:t>
            </a:r>
            <a:r>
              <a:rPr lang="fa-IR" dirty="0" smtClean="0"/>
              <a:t>میبیند، این دوگانگی را </a:t>
            </a:r>
            <a:r>
              <a:rPr lang="fa-IR" dirty="0"/>
              <a:t>چنین تعریف می کند </a:t>
            </a:r>
            <a:r>
              <a:rPr lang="fa-IR" dirty="0" smtClean="0"/>
              <a:t>:</a:t>
            </a:r>
          </a:p>
          <a:p>
            <a:pPr algn="just" rtl="1"/>
            <a:r>
              <a:rPr lang="fa-IR" dirty="0"/>
              <a:t>تقسیم اقتصاد جامعه به دو بخش متمایز و کاملاً متفاوت یکی دارای تکنولوژی عقب افتاده و یکی دارای تکنولوژی پیشرفته. در بخش پیشرفته تکنولوژی تا آنجا که ممکن است مدرن می باشد و بهره‌وری نیروی انسانی در امر تولید به اندازه ممالک پیشرفته در سطحی بالا قرار دارد و در مواردی حتی فراتر از سطح ممالک پیشرفته است .در مقابل در بخش سنتی روشهای تولید قدیمی و متعلق به قرن های گذشته و اغلب کاربر می باشد و بهره وری نیروی انسانی بسیار کم و پایین است.  بخش پیشتاز غالباً دارای تغییر و تحولات سریع ،تکنولوژی بر، درآمد زا، سرمایه بر و کار اندوز است، در حالی که بخش سنتی شدیداً کاربر بوده و تحولات محدودی دارد. </a:t>
            </a:r>
            <a:endParaRPr lang="fa-IR" dirty="0" smtClean="0"/>
          </a:p>
          <a:p>
            <a:pPr algn="r" rtl="1"/>
            <a:endParaRPr lang="en-US" dirty="0"/>
          </a:p>
        </p:txBody>
      </p:sp>
    </p:spTree>
    <p:extLst>
      <p:ext uri="{BB962C8B-B14F-4D97-AF65-F5344CB8AC3E}">
        <p14:creationId xmlns:p14="http://schemas.microsoft.com/office/powerpoint/2010/main" val="2755533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شاخص توسعه انسانی:</a:t>
            </a:r>
            <a:endParaRPr lang="en-US" dirty="0"/>
          </a:p>
        </p:txBody>
      </p:sp>
      <p:sp>
        <p:nvSpPr>
          <p:cNvPr id="3" name="Content Placeholder 2"/>
          <p:cNvSpPr>
            <a:spLocks noGrp="1"/>
          </p:cNvSpPr>
          <p:nvPr>
            <p:ph idx="1"/>
          </p:nvPr>
        </p:nvSpPr>
        <p:spPr/>
        <p:txBody>
          <a:bodyPr/>
          <a:lstStyle/>
          <a:p>
            <a:pPr algn="just" rtl="1"/>
            <a:r>
              <a:rPr lang="fa-IR" dirty="0" smtClean="0"/>
              <a:t>اگر ملاک توسعه کشورها را توسعه انسانی بدانیم شاخص اندازه گیری درجه توسعه یافتگی متفاوت خواهد بود و از شاخص هایی مانند امید به زندگی ، تندرستی و بهداشت ، خوراک و تغذیه ،آموزش ،درآمد و فقر ، نرخ مرگ و میر کودکان ، نرخ مشارکت زنان ، امنیت و محیط زیست استفاده خواهیم کرد.</a:t>
            </a:r>
          </a:p>
          <a:p>
            <a:pPr algn="just" rtl="1"/>
            <a:r>
              <a:rPr lang="fa-IR" dirty="0" smtClean="0"/>
              <a:t>شاخص توسعه انسانی </a:t>
            </a:r>
            <a:r>
              <a:rPr lang="en-US" dirty="0" smtClean="0"/>
              <a:t>(HDI)</a:t>
            </a:r>
            <a:r>
              <a:rPr lang="fa-IR" dirty="0" smtClean="0"/>
              <a:t> میانگین وزنی ساده از سه شاخص امید به زندگی  ، نرخ باسوادی بزرگسالان و قدرت خرید واقعی افراد بدست می آید.</a:t>
            </a:r>
          </a:p>
          <a:p>
            <a:pPr algn="just" rtl="1"/>
            <a:r>
              <a:rPr lang="fa-IR" dirty="0" smtClean="0"/>
              <a:t>امید به زندگی وضعیت بهداشتی کشور ، نرخ باسوادی وضعیت علمی کشور و قدرت خرید واقعی وضعیت دسترسی به امکانات مادی لازم برای زندگی را نشان می دهد.</a:t>
            </a:r>
            <a:endParaRPr lang="en-US" dirty="0"/>
          </a:p>
        </p:txBody>
      </p:sp>
    </p:spTree>
    <p:extLst>
      <p:ext uri="{BB962C8B-B14F-4D97-AF65-F5344CB8AC3E}">
        <p14:creationId xmlns:p14="http://schemas.microsoft.com/office/powerpoint/2010/main" val="132592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fa-IR" dirty="0" smtClean="0"/>
              <a:t>دامنه تغییر </a:t>
            </a:r>
            <a:r>
              <a:rPr lang="en-US" dirty="0" smtClean="0"/>
              <a:t>HDI</a:t>
            </a:r>
            <a:r>
              <a:rPr lang="fa-IR" dirty="0" smtClean="0"/>
              <a:t> بین صفر و یک است.</a:t>
            </a:r>
          </a:p>
          <a:p>
            <a:pPr algn="just" rtl="1"/>
            <a:r>
              <a:rPr lang="fa-IR" dirty="0" smtClean="0"/>
              <a:t>اگر 0.5&gt;</a:t>
            </a:r>
            <a:r>
              <a:rPr lang="en-US" dirty="0" smtClean="0"/>
              <a:t>HDI</a:t>
            </a:r>
            <a:r>
              <a:rPr lang="fa-IR" dirty="0" smtClean="0"/>
              <a:t> &gt;0 باشد کشور در مرحله پایین توسعه انسانی است.</a:t>
            </a:r>
          </a:p>
          <a:p>
            <a:pPr algn="just" rtl="1"/>
            <a:r>
              <a:rPr lang="fa-IR" dirty="0" smtClean="0"/>
              <a:t>اگر 0.8&gt;</a:t>
            </a:r>
            <a:r>
              <a:rPr lang="en-US" dirty="0" smtClean="0"/>
              <a:t>HDI</a:t>
            </a:r>
            <a:r>
              <a:rPr lang="fa-IR" dirty="0" smtClean="0"/>
              <a:t> &gt;0.5 باشد کشور در مرحله متوسط توسعه انسانی است.</a:t>
            </a:r>
          </a:p>
          <a:p>
            <a:pPr algn="just" rtl="1"/>
            <a:r>
              <a:rPr lang="fa-IR" dirty="0" smtClean="0"/>
              <a:t>اگر 1&gt;</a:t>
            </a:r>
            <a:r>
              <a:rPr lang="en-US" dirty="0" smtClean="0"/>
              <a:t>HDI</a:t>
            </a:r>
            <a:r>
              <a:rPr lang="fa-IR" dirty="0" smtClean="0"/>
              <a:t> &gt;0.8 باشد کشور در مرحله بالای توسعه انسانی است.</a:t>
            </a:r>
          </a:p>
          <a:p>
            <a:pPr algn="r" rtl="1"/>
            <a:endParaRPr lang="en-US" dirty="0" smtClean="0"/>
          </a:p>
          <a:p>
            <a:pPr algn="r" rtl="1"/>
            <a:endParaRPr lang="en-US" dirty="0" smtClean="0"/>
          </a:p>
          <a:p>
            <a:pPr algn="r" rtl="1"/>
            <a:endParaRPr lang="en-US" dirty="0"/>
          </a:p>
        </p:txBody>
      </p:sp>
    </p:spTree>
    <p:extLst>
      <p:ext uri="{BB962C8B-B14F-4D97-AF65-F5344CB8AC3E}">
        <p14:creationId xmlns:p14="http://schemas.microsoft.com/office/powerpoint/2010/main" val="3038263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تکلیف:</a:t>
            </a:r>
            <a:endParaRPr lang="en-US" dirty="0"/>
          </a:p>
        </p:txBody>
      </p:sp>
      <p:sp>
        <p:nvSpPr>
          <p:cNvPr id="3" name="Content Placeholder 2"/>
          <p:cNvSpPr>
            <a:spLocks noGrp="1"/>
          </p:cNvSpPr>
          <p:nvPr>
            <p:ph idx="1"/>
          </p:nvPr>
        </p:nvSpPr>
        <p:spPr/>
        <p:txBody>
          <a:bodyPr/>
          <a:lstStyle/>
          <a:p>
            <a:pPr algn="r" rtl="1"/>
            <a:r>
              <a:rPr lang="fa-IR" dirty="0" smtClean="0"/>
              <a:t>در ارتباط با بحث شاخص توسعه انسانی در ایران مطالب خود را یادداشت نمائید.</a:t>
            </a:r>
            <a:endParaRPr lang="en-US" dirty="0"/>
          </a:p>
        </p:txBody>
      </p:sp>
    </p:spTree>
    <p:extLst>
      <p:ext uri="{BB962C8B-B14F-4D97-AF65-F5344CB8AC3E}">
        <p14:creationId xmlns:p14="http://schemas.microsoft.com/office/powerpoint/2010/main" val="3264106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خصوصیات جوامع در حال گذر:</a:t>
            </a:r>
            <a:endParaRPr lang="en-US" dirty="0"/>
          </a:p>
        </p:txBody>
      </p:sp>
      <p:sp>
        <p:nvSpPr>
          <p:cNvPr id="3" name="Content Placeholder 2"/>
          <p:cNvSpPr>
            <a:spLocks noGrp="1"/>
          </p:cNvSpPr>
          <p:nvPr>
            <p:ph idx="1"/>
          </p:nvPr>
        </p:nvSpPr>
        <p:spPr/>
        <p:txBody>
          <a:bodyPr/>
          <a:lstStyle/>
          <a:p>
            <a:pPr algn="r" rtl="1"/>
            <a:r>
              <a:rPr lang="fa-IR" dirty="0" smtClean="0"/>
              <a:t>پایین بودن سطح زندگی </a:t>
            </a:r>
          </a:p>
          <a:p>
            <a:pPr algn="r" rtl="1"/>
            <a:r>
              <a:rPr lang="fa-IR" dirty="0" smtClean="0"/>
              <a:t>پایین بودن سطح بهره وری نیروی کار</a:t>
            </a:r>
          </a:p>
          <a:p>
            <a:pPr algn="r" rtl="1"/>
            <a:r>
              <a:rPr lang="fa-IR" dirty="0" smtClean="0"/>
              <a:t>پایین بودن سطح اشتغال </a:t>
            </a:r>
          </a:p>
          <a:p>
            <a:pPr algn="r" rtl="1"/>
            <a:r>
              <a:rPr lang="fa-IR" dirty="0" smtClean="0"/>
              <a:t>نرخ بالای رشد جمعیت و بار تکفل</a:t>
            </a:r>
          </a:p>
          <a:p>
            <a:pPr algn="r" rtl="1"/>
            <a:r>
              <a:rPr lang="fa-IR" dirty="0" smtClean="0"/>
              <a:t>تک محصولی بودن و وابستگی به صادرات محصولات اولیه</a:t>
            </a:r>
          </a:p>
          <a:p>
            <a:pPr algn="r" rtl="1"/>
            <a:r>
              <a:rPr lang="fa-IR" dirty="0" smtClean="0"/>
              <a:t>وابستگی به واردات از کشورهای صنعتی</a:t>
            </a:r>
          </a:p>
          <a:p>
            <a:pPr algn="r" rtl="1"/>
            <a:r>
              <a:rPr lang="fa-IR" dirty="0" smtClean="0"/>
              <a:t>وجود انواع دو گانگی</a:t>
            </a:r>
            <a:endParaRPr lang="en-US" dirty="0"/>
          </a:p>
        </p:txBody>
      </p:sp>
    </p:spTree>
    <p:extLst>
      <p:ext uri="{BB962C8B-B14F-4D97-AF65-F5344CB8AC3E}">
        <p14:creationId xmlns:p14="http://schemas.microsoft.com/office/powerpoint/2010/main" val="3787494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پایین بودن سطح زندگی:</a:t>
            </a:r>
            <a:endParaRPr lang="en-US" dirty="0"/>
          </a:p>
        </p:txBody>
      </p:sp>
      <p:sp>
        <p:nvSpPr>
          <p:cNvPr id="3" name="Content Placeholder 2"/>
          <p:cNvSpPr>
            <a:spLocks noGrp="1"/>
          </p:cNvSpPr>
          <p:nvPr>
            <p:ph idx="1"/>
          </p:nvPr>
        </p:nvSpPr>
        <p:spPr/>
        <p:txBody>
          <a:bodyPr/>
          <a:lstStyle/>
          <a:p>
            <a:pPr algn="just" rtl="1"/>
            <a:r>
              <a:rPr lang="fa-IR" dirty="0" smtClean="0"/>
              <a:t>سطح عمومی مردم در اکثر کشورهای در حال گذر بسیار پایین است.اغلب مردم این کشورها از حداقل امکانات اساسی مانند مسکن ،بهداشت ،خوراک ،پوشاک ،امنیت و آموزش برخوردار نیستند.نتیجه پایین بودن سطح زندگی ،پایین بودن بازدهی نیروی کار ،پایین بودن درآمد سرانه ،پایین بودن نرخ رشد اقتصادی ،وسعت فقر ،توزیع ناعادلانه امکانات از جمله درامد ،ثروت و فرصت های شغلی و تفریحی است.</a:t>
            </a:r>
          </a:p>
          <a:p>
            <a:pPr algn="just" rtl="1"/>
            <a:r>
              <a:rPr lang="fa-IR" dirty="0" smtClean="0"/>
              <a:t>هم در سطح بین المللی توزیع درامد بین کشورهای فقیر و کشورهای غنی بسیار ناعادلانه است هم در داخل کشورهای فقیر شکاف عظیمی بین طبقات مرفه و طبقات پایین اجتماعی مشاهده می شود.</a:t>
            </a:r>
            <a:endParaRPr lang="en-US" dirty="0"/>
          </a:p>
        </p:txBody>
      </p:sp>
    </p:spTree>
    <p:extLst>
      <p:ext uri="{BB962C8B-B14F-4D97-AF65-F5344CB8AC3E}">
        <p14:creationId xmlns:p14="http://schemas.microsoft.com/office/powerpoint/2010/main" val="2293250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3200" dirty="0" smtClean="0"/>
              <a:t>اغلب افراد</a:t>
            </a:r>
            <a:r>
              <a:rPr lang="fa-IR" sz="3200" dirty="0"/>
              <a:t> در کشورهای در حال گذر از آموزش کافی و مناسب برخوردار </a:t>
            </a:r>
            <a:r>
              <a:rPr lang="fa-IR" sz="3200" dirty="0" smtClean="0"/>
              <a:t>نیستند.این </a:t>
            </a:r>
            <a:r>
              <a:rPr lang="fa-IR" sz="3200" dirty="0"/>
              <a:t>عامل موجب تشدید </a:t>
            </a:r>
            <a:r>
              <a:rPr lang="fa-IR" sz="3200" dirty="0" smtClean="0"/>
              <a:t>فقرمی </a:t>
            </a:r>
            <a:r>
              <a:rPr lang="fa-IR" sz="3200" dirty="0"/>
              <a:t>گردد .زیرا از حق و حقوق خود و قوانین جاری آگاهی کافی </a:t>
            </a:r>
            <a:r>
              <a:rPr lang="fa-IR" sz="3200" dirty="0" smtClean="0"/>
              <a:t>ندارند.دراین </a:t>
            </a:r>
            <a:r>
              <a:rPr lang="fa-IR" sz="3200" dirty="0"/>
              <a:t>گونه کشورها نظام آموزشی به دو بخش رایگان و پولی تقسیم می </a:t>
            </a:r>
            <a:r>
              <a:rPr lang="fa-IR" sz="3200" dirty="0" smtClean="0"/>
              <a:t>شود.ثروتمندان </a:t>
            </a:r>
            <a:r>
              <a:rPr lang="fa-IR" sz="3200" dirty="0"/>
              <a:t>با پرداخت پول از امکانات بهتری برای ارتقاء آموزشی خود و فرزندانشان استفاده می </a:t>
            </a:r>
            <a:r>
              <a:rPr lang="fa-IR" sz="3200" dirty="0" smtClean="0"/>
              <a:t>کنند.بنابراین </a:t>
            </a:r>
            <a:r>
              <a:rPr lang="fa-IR" sz="3200" dirty="0"/>
              <a:t>فرصت های </a:t>
            </a:r>
            <a:r>
              <a:rPr lang="fa-IR" sz="3200" dirty="0" smtClean="0"/>
              <a:t>دیگرازجمله </a:t>
            </a:r>
            <a:r>
              <a:rPr lang="fa-IR" sz="3200" dirty="0"/>
              <a:t>اشتغال و تصدی مقامات عالیه که نیاز به تحصیلات عالی دارد در اختیار ثروتمندان قرار می گیرد و این امر روز به روز بر دامنه و وسعت فقر می افزاید و شکاف طبقاتی را عمیق تر می کند.   </a:t>
            </a:r>
            <a:r>
              <a:rPr lang="fa-IR" sz="3200" dirty="0" smtClean="0"/>
              <a:t> </a:t>
            </a:r>
            <a:endParaRPr lang="en-US" sz="3200" dirty="0"/>
          </a:p>
        </p:txBody>
      </p:sp>
    </p:spTree>
    <p:extLst>
      <p:ext uri="{BB962C8B-B14F-4D97-AF65-F5344CB8AC3E}">
        <p14:creationId xmlns:p14="http://schemas.microsoft.com/office/powerpoint/2010/main" val="1725107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پایین بودن سطح بهره وری نیروی کار:</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fa-IR" dirty="0"/>
              <a:t>این عامل خود ناشی از سطح پایین زندگی است .در تمام کشورهای در حال گذر سطح بهره‌وری نیروی کار یعنی تولید واقعی سرانه کارگر در مقایسه با کشورهای صنعتی بسیار پایین است . پایین بودن کالری مصرفی، سوء تغذیه، بهداشت ناکافی ،مسکن نامناسب ،فقدان برنامه اوقات فراغت، عدم آگاهی از این که چرا تولید می‌کنیم ؟و نقش ما در فرایند حیات اقتصادی کشور چیست؟ و احساس نیروی کار مبنی بر استثمار توسط کارفرما و عدم پرداخت حقوق او و سهم واقعی او در تولید موجب می شود تا کارگر کمتر از توان خود کار کند . </a:t>
            </a:r>
            <a:endParaRPr lang="fa-IR" dirty="0" smtClean="0"/>
          </a:p>
          <a:p>
            <a:pPr algn="just" rtl="1"/>
            <a:r>
              <a:rPr lang="fa-IR" dirty="0"/>
              <a:t>در کشورهای در حال گذر اغلب مشاغل بر حسب رابطه خویشاوندی و فامیلی و قبیله‌ای به افراد سپرده می‌شود. افرادی که از این طریق مشاغل را کسب کرده‌اند نگرانی برای اخراج از کار و از دست دادن شغل خود ندارند.  چون می دانند که نظارتی بر کار آنها صورت نمی‌گیرد .بنابراین کیفیت کار آنها بسیار پایین است .بهره وری نیروی کار در بخش دولتی نیز بسیار پایین است. چون پرداخت ها بر اساس مشارکت در تولید صورت نمی گیرد بلکه صرفاً بر اساس حضور در محل کار صورت می‌گیرد.  </a:t>
            </a:r>
            <a:endParaRPr lang="en-US" dirty="0"/>
          </a:p>
        </p:txBody>
      </p:sp>
    </p:spTree>
    <p:extLst>
      <p:ext uri="{BB962C8B-B14F-4D97-AF65-F5344CB8AC3E}">
        <p14:creationId xmlns:p14="http://schemas.microsoft.com/office/powerpoint/2010/main" val="1768887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پایین بودن سطح اشتغال:</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fa-IR" dirty="0"/>
              <a:t>در کشورهای در حال گذر از نیروی کار به طور نامناسب و غیر کارا استفاده می‌شود به همین دلیل نرخ بیکاری آشکار و پنهان و نرخ کم کاری آشکار و پنهان بسیار بالا است .طبق آمارهای رسمی تعداد زیادی از نیروهای فعال این کشورها فاقد شغل دائمی در شان اجتماعی خود هستند.  علاوه بر آمارها افراد زیادی نیز وجود دارند که بیکار بوده ولی به علت عدم آگاهی از قوانین کار اطلاعات خود را به نهاد مربوطه از جمله اداره کار و امور اجتماعی نداده اند و در آمار بیکاری کشور محاسبه نمی شوند.  بنابر این آمار بیکاری آشکار خیلی بیشتر از اماری است که توسط مقامات رسمی ارائه می شود.  تعداد زیادی از افراد خواهان کار تمام وقت هستند ولی برای آنها کار تمام وقت وجود ندارد این افراد در </a:t>
            </a:r>
            <a:r>
              <a:rPr lang="fa-IR" dirty="0" smtClean="0"/>
              <a:t>شمار </a:t>
            </a:r>
            <a:r>
              <a:rPr lang="fa-IR" dirty="0"/>
              <a:t>کم کاران آشکار هستند. تعدادی از افراد تمام وقت مشغول کار هستند ولی به علت بهره‌وری پایین کمتر از میزان یک کارگر تمام وقت تولید می کند این گروه کم کار پنهان هستند.  افرادی هستند که یا در شغل غیر تخصصی خود مشغول کارند و یا بهره وری نهایی آنها صفر است .این افراد با این که تمام وقت مشغول به کار دائم هستند بیکار پنهان محسوب می شوند. شمار این افراد در کشورهای در حال گذر بسیار زیاد است.  </a:t>
            </a:r>
            <a:endParaRPr lang="en-US" dirty="0"/>
          </a:p>
        </p:txBody>
      </p:sp>
    </p:spTree>
    <p:extLst>
      <p:ext uri="{BB962C8B-B14F-4D97-AF65-F5344CB8AC3E}">
        <p14:creationId xmlns:p14="http://schemas.microsoft.com/office/powerpoint/2010/main" val="1545858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741</Words>
  <Application>Microsoft Office PowerPoint</Application>
  <PresentationFormat>Widescreen</PresentationFormat>
  <Paragraphs>53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به نام خدا</vt:lpstr>
      <vt:lpstr>شاخص توسعه انسانی:</vt:lpstr>
      <vt:lpstr>PowerPoint Presentation</vt:lpstr>
      <vt:lpstr>تکلیف:</vt:lpstr>
      <vt:lpstr>خصوصیات جوامع در حال گذر:</vt:lpstr>
      <vt:lpstr>پایین بودن سطح زندگی:</vt:lpstr>
      <vt:lpstr>PowerPoint Presentation</vt:lpstr>
      <vt:lpstr>پایین بودن سطح بهره وری نیروی کار:</vt:lpstr>
      <vt:lpstr>پایین بودن سطح اشتغال:</vt:lpstr>
      <vt:lpstr>نرخ بالای رشد جمعیت و بار تکفل:</vt:lpstr>
      <vt:lpstr>تک محصولی بودن و وابستگی به صادرات محصولات اولیه:</vt:lpstr>
      <vt:lpstr>وابستگی به واردات از کشورهای صنعتی:</vt:lpstr>
      <vt:lpstr>وجود انواع دوگانگی:</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User</dc:creator>
  <cp:lastModifiedBy>User</cp:lastModifiedBy>
  <cp:revision>12</cp:revision>
  <dcterms:created xsi:type="dcterms:W3CDTF">2021-04-04T13:29:16Z</dcterms:created>
  <dcterms:modified xsi:type="dcterms:W3CDTF">2021-04-05T13:31:41Z</dcterms:modified>
</cp:coreProperties>
</file>