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5DB56-7DBE-4F5C-BF6E-DEF6FA54BC1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1A0F75C-33F0-4913-A9A9-F10EF7D5DB3D}">
      <dgm:prSet phldrT="[Text]"/>
      <dgm:spPr/>
      <dgm:t>
        <a:bodyPr/>
        <a:lstStyle/>
        <a:p>
          <a:r>
            <a:rPr lang="fa-IR" dirty="0" smtClean="0"/>
            <a:t>مدل دوبخشی</a:t>
          </a:r>
          <a:endParaRPr lang="en-US" dirty="0"/>
        </a:p>
      </dgm:t>
    </dgm:pt>
    <dgm:pt modelId="{12B65758-4EBA-440D-9166-6356E6D3C4DB}" type="parTrans" cxnId="{AC2BAD6F-8215-472D-B618-86E0A635D3BD}">
      <dgm:prSet/>
      <dgm:spPr/>
      <dgm:t>
        <a:bodyPr/>
        <a:lstStyle/>
        <a:p>
          <a:endParaRPr lang="en-US"/>
        </a:p>
      </dgm:t>
    </dgm:pt>
    <dgm:pt modelId="{D44D786B-56ED-4E6B-AC7D-E06492EE9363}" type="sibTrans" cxnId="{AC2BAD6F-8215-472D-B618-86E0A635D3BD}">
      <dgm:prSet/>
      <dgm:spPr/>
      <dgm:t>
        <a:bodyPr/>
        <a:lstStyle/>
        <a:p>
          <a:endParaRPr lang="en-US"/>
        </a:p>
      </dgm:t>
    </dgm:pt>
    <dgm:pt modelId="{E26B81ED-8CC1-40FF-AD5E-AF618C33E42C}">
      <dgm:prSet phldrT="[Text]"/>
      <dgm:spPr/>
      <dgm:t>
        <a:bodyPr/>
        <a:lstStyle/>
        <a:p>
          <a:r>
            <a:rPr lang="fa-IR" dirty="0" smtClean="0"/>
            <a:t>بدون پس انداز</a:t>
          </a:r>
          <a:endParaRPr lang="en-US" dirty="0"/>
        </a:p>
      </dgm:t>
    </dgm:pt>
    <dgm:pt modelId="{654FD131-7039-471F-82EF-7F1842FE90F0}" type="parTrans" cxnId="{31ED5B92-F245-41E6-BE35-234A3863DCD5}">
      <dgm:prSet/>
      <dgm:spPr/>
      <dgm:t>
        <a:bodyPr/>
        <a:lstStyle/>
        <a:p>
          <a:endParaRPr lang="en-US"/>
        </a:p>
      </dgm:t>
    </dgm:pt>
    <dgm:pt modelId="{5CDD8208-7F59-4E73-8D0E-EFE7C94C3AE3}" type="sibTrans" cxnId="{31ED5B92-F245-41E6-BE35-234A3863DCD5}">
      <dgm:prSet/>
      <dgm:spPr/>
      <dgm:t>
        <a:bodyPr/>
        <a:lstStyle/>
        <a:p>
          <a:endParaRPr lang="en-US"/>
        </a:p>
      </dgm:t>
    </dgm:pt>
    <dgm:pt modelId="{FFAF6BFD-852D-4AA4-9226-8C8728A129E3}">
      <dgm:prSet phldrT="[Text]"/>
      <dgm:spPr/>
      <dgm:t>
        <a:bodyPr/>
        <a:lstStyle/>
        <a:p>
          <a:r>
            <a:rPr lang="fa-IR" smtClean="0"/>
            <a:t>با پس انداز</a:t>
          </a:r>
          <a:endParaRPr lang="en-US"/>
        </a:p>
      </dgm:t>
    </dgm:pt>
    <dgm:pt modelId="{0AF77A5A-B9FA-499C-BFD8-5DF3D33ACCF3}" type="parTrans" cxnId="{22FED975-648E-403F-9AEE-338861354F5F}">
      <dgm:prSet/>
      <dgm:spPr/>
      <dgm:t>
        <a:bodyPr/>
        <a:lstStyle/>
        <a:p>
          <a:endParaRPr lang="en-US"/>
        </a:p>
      </dgm:t>
    </dgm:pt>
    <dgm:pt modelId="{D46D2E84-D28D-466F-8B6F-DE3404E535AF}" type="sibTrans" cxnId="{22FED975-648E-403F-9AEE-338861354F5F}">
      <dgm:prSet/>
      <dgm:spPr/>
      <dgm:t>
        <a:bodyPr/>
        <a:lstStyle/>
        <a:p>
          <a:endParaRPr lang="en-US"/>
        </a:p>
      </dgm:t>
    </dgm:pt>
    <dgm:pt modelId="{9156FC1A-3754-4ADB-A8E0-4584A8196666}" type="pres">
      <dgm:prSet presAssocID="{63D5DB56-7DBE-4F5C-BF6E-DEF6FA54BC15}" presName="diagram" presStyleCnt="0">
        <dgm:presLayoutVars>
          <dgm:chPref val="1"/>
          <dgm:dir/>
          <dgm:animOne val="branch"/>
          <dgm:animLvl val="lvl"/>
          <dgm:resizeHandles val="exact"/>
        </dgm:presLayoutVars>
      </dgm:prSet>
      <dgm:spPr/>
      <dgm:t>
        <a:bodyPr/>
        <a:lstStyle/>
        <a:p>
          <a:endParaRPr lang="en-US"/>
        </a:p>
      </dgm:t>
    </dgm:pt>
    <dgm:pt modelId="{86980B7A-716C-4823-974F-0FE519E6B288}" type="pres">
      <dgm:prSet presAssocID="{D1A0F75C-33F0-4913-A9A9-F10EF7D5DB3D}" presName="root1" presStyleCnt="0"/>
      <dgm:spPr/>
    </dgm:pt>
    <dgm:pt modelId="{D1FD746C-6F1A-487C-AF0A-A23AC6B29360}" type="pres">
      <dgm:prSet presAssocID="{D1A0F75C-33F0-4913-A9A9-F10EF7D5DB3D}" presName="LevelOneTextNode" presStyleLbl="node0" presStyleIdx="0" presStyleCnt="1">
        <dgm:presLayoutVars>
          <dgm:chPref val="3"/>
        </dgm:presLayoutVars>
      </dgm:prSet>
      <dgm:spPr/>
      <dgm:t>
        <a:bodyPr/>
        <a:lstStyle/>
        <a:p>
          <a:endParaRPr lang="en-US"/>
        </a:p>
      </dgm:t>
    </dgm:pt>
    <dgm:pt modelId="{4E881B43-B1BD-446B-882D-BBBA10380269}" type="pres">
      <dgm:prSet presAssocID="{D1A0F75C-33F0-4913-A9A9-F10EF7D5DB3D}" presName="level2hierChild" presStyleCnt="0"/>
      <dgm:spPr/>
    </dgm:pt>
    <dgm:pt modelId="{9BBE0292-DEC1-442D-BC84-FDEE3837B06D}" type="pres">
      <dgm:prSet presAssocID="{654FD131-7039-471F-82EF-7F1842FE90F0}" presName="conn2-1" presStyleLbl="parChTrans1D2" presStyleIdx="0" presStyleCnt="2"/>
      <dgm:spPr/>
      <dgm:t>
        <a:bodyPr/>
        <a:lstStyle/>
        <a:p>
          <a:endParaRPr lang="en-US"/>
        </a:p>
      </dgm:t>
    </dgm:pt>
    <dgm:pt modelId="{491B2595-A794-4B8E-9BAB-B15E861E252E}" type="pres">
      <dgm:prSet presAssocID="{654FD131-7039-471F-82EF-7F1842FE90F0}" presName="connTx" presStyleLbl="parChTrans1D2" presStyleIdx="0" presStyleCnt="2"/>
      <dgm:spPr/>
      <dgm:t>
        <a:bodyPr/>
        <a:lstStyle/>
        <a:p>
          <a:endParaRPr lang="en-US"/>
        </a:p>
      </dgm:t>
    </dgm:pt>
    <dgm:pt modelId="{515F27D3-26F3-4AC1-B925-D641F5B0848E}" type="pres">
      <dgm:prSet presAssocID="{E26B81ED-8CC1-40FF-AD5E-AF618C33E42C}" presName="root2" presStyleCnt="0"/>
      <dgm:spPr/>
    </dgm:pt>
    <dgm:pt modelId="{C283C87E-A9B3-4F21-B2E4-7227F4D297D0}" type="pres">
      <dgm:prSet presAssocID="{E26B81ED-8CC1-40FF-AD5E-AF618C33E42C}" presName="LevelTwoTextNode" presStyleLbl="node2" presStyleIdx="0" presStyleCnt="2">
        <dgm:presLayoutVars>
          <dgm:chPref val="3"/>
        </dgm:presLayoutVars>
      </dgm:prSet>
      <dgm:spPr/>
      <dgm:t>
        <a:bodyPr/>
        <a:lstStyle/>
        <a:p>
          <a:endParaRPr lang="en-US"/>
        </a:p>
      </dgm:t>
    </dgm:pt>
    <dgm:pt modelId="{FC3CB33F-0AB0-47FF-9BEA-BB0BE1486988}" type="pres">
      <dgm:prSet presAssocID="{E26B81ED-8CC1-40FF-AD5E-AF618C33E42C}" presName="level3hierChild" presStyleCnt="0"/>
      <dgm:spPr/>
    </dgm:pt>
    <dgm:pt modelId="{86365BA2-15D5-43E3-B678-EE0CDA1B4B04}" type="pres">
      <dgm:prSet presAssocID="{0AF77A5A-B9FA-499C-BFD8-5DF3D33ACCF3}" presName="conn2-1" presStyleLbl="parChTrans1D2" presStyleIdx="1" presStyleCnt="2"/>
      <dgm:spPr/>
      <dgm:t>
        <a:bodyPr/>
        <a:lstStyle/>
        <a:p>
          <a:endParaRPr lang="en-US"/>
        </a:p>
      </dgm:t>
    </dgm:pt>
    <dgm:pt modelId="{46AC494F-43A8-4EDB-A9D5-BFBE90727B18}" type="pres">
      <dgm:prSet presAssocID="{0AF77A5A-B9FA-499C-BFD8-5DF3D33ACCF3}" presName="connTx" presStyleLbl="parChTrans1D2" presStyleIdx="1" presStyleCnt="2"/>
      <dgm:spPr/>
      <dgm:t>
        <a:bodyPr/>
        <a:lstStyle/>
        <a:p>
          <a:endParaRPr lang="en-US"/>
        </a:p>
      </dgm:t>
    </dgm:pt>
    <dgm:pt modelId="{DC1CD4D6-5DD3-4EEF-A3C8-2B6E814B3C8E}" type="pres">
      <dgm:prSet presAssocID="{FFAF6BFD-852D-4AA4-9226-8C8728A129E3}" presName="root2" presStyleCnt="0"/>
      <dgm:spPr/>
    </dgm:pt>
    <dgm:pt modelId="{DBCCDD58-450F-4FBF-AC1D-1CF50CEF7347}" type="pres">
      <dgm:prSet presAssocID="{FFAF6BFD-852D-4AA4-9226-8C8728A129E3}" presName="LevelTwoTextNode" presStyleLbl="node2" presStyleIdx="1" presStyleCnt="2">
        <dgm:presLayoutVars>
          <dgm:chPref val="3"/>
        </dgm:presLayoutVars>
      </dgm:prSet>
      <dgm:spPr/>
      <dgm:t>
        <a:bodyPr/>
        <a:lstStyle/>
        <a:p>
          <a:endParaRPr lang="en-US"/>
        </a:p>
      </dgm:t>
    </dgm:pt>
    <dgm:pt modelId="{4586F3C1-5FD2-438D-8071-EF8860364C2F}" type="pres">
      <dgm:prSet presAssocID="{FFAF6BFD-852D-4AA4-9226-8C8728A129E3}" presName="level3hierChild" presStyleCnt="0"/>
      <dgm:spPr/>
    </dgm:pt>
  </dgm:ptLst>
  <dgm:cxnLst>
    <dgm:cxn modelId="{31ED5B92-F245-41E6-BE35-234A3863DCD5}" srcId="{D1A0F75C-33F0-4913-A9A9-F10EF7D5DB3D}" destId="{E26B81ED-8CC1-40FF-AD5E-AF618C33E42C}" srcOrd="0" destOrd="0" parTransId="{654FD131-7039-471F-82EF-7F1842FE90F0}" sibTransId="{5CDD8208-7F59-4E73-8D0E-EFE7C94C3AE3}"/>
    <dgm:cxn modelId="{59303BBA-1C5F-4324-B0C6-272E4562924E}" type="presOf" srcId="{E26B81ED-8CC1-40FF-AD5E-AF618C33E42C}" destId="{C283C87E-A9B3-4F21-B2E4-7227F4D297D0}" srcOrd="0" destOrd="0" presId="urn:microsoft.com/office/officeart/2005/8/layout/hierarchy2"/>
    <dgm:cxn modelId="{E36B7AEA-766D-48AD-9A5C-4B2CC382B70A}" type="presOf" srcId="{0AF77A5A-B9FA-499C-BFD8-5DF3D33ACCF3}" destId="{46AC494F-43A8-4EDB-A9D5-BFBE90727B18}" srcOrd="1" destOrd="0" presId="urn:microsoft.com/office/officeart/2005/8/layout/hierarchy2"/>
    <dgm:cxn modelId="{6C340CE4-97DF-41A3-8F9E-14B5A2571BDE}" type="presOf" srcId="{0AF77A5A-B9FA-499C-BFD8-5DF3D33ACCF3}" destId="{86365BA2-15D5-43E3-B678-EE0CDA1B4B04}" srcOrd="0" destOrd="0" presId="urn:microsoft.com/office/officeart/2005/8/layout/hierarchy2"/>
    <dgm:cxn modelId="{AC2BAD6F-8215-472D-B618-86E0A635D3BD}" srcId="{63D5DB56-7DBE-4F5C-BF6E-DEF6FA54BC15}" destId="{D1A0F75C-33F0-4913-A9A9-F10EF7D5DB3D}" srcOrd="0" destOrd="0" parTransId="{12B65758-4EBA-440D-9166-6356E6D3C4DB}" sibTransId="{D44D786B-56ED-4E6B-AC7D-E06492EE9363}"/>
    <dgm:cxn modelId="{A5F485D4-A251-4B0A-9088-B82CB14148B8}" type="presOf" srcId="{654FD131-7039-471F-82EF-7F1842FE90F0}" destId="{9BBE0292-DEC1-442D-BC84-FDEE3837B06D}" srcOrd="0" destOrd="0" presId="urn:microsoft.com/office/officeart/2005/8/layout/hierarchy2"/>
    <dgm:cxn modelId="{FEBA4DB8-ABDD-4288-AFDD-F2FCEF4571E4}" type="presOf" srcId="{D1A0F75C-33F0-4913-A9A9-F10EF7D5DB3D}" destId="{D1FD746C-6F1A-487C-AF0A-A23AC6B29360}" srcOrd="0" destOrd="0" presId="urn:microsoft.com/office/officeart/2005/8/layout/hierarchy2"/>
    <dgm:cxn modelId="{FEE44961-2B05-4991-B537-17F05BEE9BB9}" type="presOf" srcId="{63D5DB56-7DBE-4F5C-BF6E-DEF6FA54BC15}" destId="{9156FC1A-3754-4ADB-A8E0-4584A8196666}" srcOrd="0" destOrd="0" presId="urn:microsoft.com/office/officeart/2005/8/layout/hierarchy2"/>
    <dgm:cxn modelId="{FC3415D1-5103-439C-921E-A1A02EE8FEAF}" type="presOf" srcId="{FFAF6BFD-852D-4AA4-9226-8C8728A129E3}" destId="{DBCCDD58-450F-4FBF-AC1D-1CF50CEF7347}" srcOrd="0" destOrd="0" presId="urn:microsoft.com/office/officeart/2005/8/layout/hierarchy2"/>
    <dgm:cxn modelId="{6F68AB4D-B8A4-46FA-B92F-2E9356183D6A}" type="presOf" srcId="{654FD131-7039-471F-82EF-7F1842FE90F0}" destId="{491B2595-A794-4B8E-9BAB-B15E861E252E}" srcOrd="1" destOrd="0" presId="urn:microsoft.com/office/officeart/2005/8/layout/hierarchy2"/>
    <dgm:cxn modelId="{22FED975-648E-403F-9AEE-338861354F5F}" srcId="{D1A0F75C-33F0-4913-A9A9-F10EF7D5DB3D}" destId="{FFAF6BFD-852D-4AA4-9226-8C8728A129E3}" srcOrd="1" destOrd="0" parTransId="{0AF77A5A-B9FA-499C-BFD8-5DF3D33ACCF3}" sibTransId="{D46D2E84-D28D-466F-8B6F-DE3404E535AF}"/>
    <dgm:cxn modelId="{93107FBD-C4F4-4224-87FD-18818650DB21}" type="presParOf" srcId="{9156FC1A-3754-4ADB-A8E0-4584A8196666}" destId="{86980B7A-716C-4823-974F-0FE519E6B288}" srcOrd="0" destOrd="0" presId="urn:microsoft.com/office/officeart/2005/8/layout/hierarchy2"/>
    <dgm:cxn modelId="{F2D1FAFE-7F71-456B-BA1E-3D0F1C6CD59C}" type="presParOf" srcId="{86980B7A-716C-4823-974F-0FE519E6B288}" destId="{D1FD746C-6F1A-487C-AF0A-A23AC6B29360}" srcOrd="0" destOrd="0" presId="urn:microsoft.com/office/officeart/2005/8/layout/hierarchy2"/>
    <dgm:cxn modelId="{E83BCF41-164C-4F5F-94E8-248105FAE957}" type="presParOf" srcId="{86980B7A-716C-4823-974F-0FE519E6B288}" destId="{4E881B43-B1BD-446B-882D-BBBA10380269}" srcOrd="1" destOrd="0" presId="urn:microsoft.com/office/officeart/2005/8/layout/hierarchy2"/>
    <dgm:cxn modelId="{8DFA081F-7B34-4CBC-846B-67710A0990A1}" type="presParOf" srcId="{4E881B43-B1BD-446B-882D-BBBA10380269}" destId="{9BBE0292-DEC1-442D-BC84-FDEE3837B06D}" srcOrd="0" destOrd="0" presId="urn:microsoft.com/office/officeart/2005/8/layout/hierarchy2"/>
    <dgm:cxn modelId="{74916448-2ED1-419D-91B7-AF33217F9ABB}" type="presParOf" srcId="{9BBE0292-DEC1-442D-BC84-FDEE3837B06D}" destId="{491B2595-A794-4B8E-9BAB-B15E861E252E}" srcOrd="0" destOrd="0" presId="urn:microsoft.com/office/officeart/2005/8/layout/hierarchy2"/>
    <dgm:cxn modelId="{A6F38197-18C1-4356-89EC-F2892394B52F}" type="presParOf" srcId="{4E881B43-B1BD-446B-882D-BBBA10380269}" destId="{515F27D3-26F3-4AC1-B925-D641F5B0848E}" srcOrd="1" destOrd="0" presId="urn:microsoft.com/office/officeart/2005/8/layout/hierarchy2"/>
    <dgm:cxn modelId="{19B3E32E-7830-42D5-BD94-4B32DA4132CA}" type="presParOf" srcId="{515F27D3-26F3-4AC1-B925-D641F5B0848E}" destId="{C283C87E-A9B3-4F21-B2E4-7227F4D297D0}" srcOrd="0" destOrd="0" presId="urn:microsoft.com/office/officeart/2005/8/layout/hierarchy2"/>
    <dgm:cxn modelId="{5470E51E-3E01-4F08-9382-59D4D0D488CE}" type="presParOf" srcId="{515F27D3-26F3-4AC1-B925-D641F5B0848E}" destId="{FC3CB33F-0AB0-47FF-9BEA-BB0BE1486988}" srcOrd="1" destOrd="0" presId="urn:microsoft.com/office/officeart/2005/8/layout/hierarchy2"/>
    <dgm:cxn modelId="{93D2466B-CE2C-4910-87C2-FACF0AD598AF}" type="presParOf" srcId="{4E881B43-B1BD-446B-882D-BBBA10380269}" destId="{86365BA2-15D5-43E3-B678-EE0CDA1B4B04}" srcOrd="2" destOrd="0" presId="urn:microsoft.com/office/officeart/2005/8/layout/hierarchy2"/>
    <dgm:cxn modelId="{159AF26A-2F1D-46DB-80A7-971E785F6390}" type="presParOf" srcId="{86365BA2-15D5-43E3-B678-EE0CDA1B4B04}" destId="{46AC494F-43A8-4EDB-A9D5-BFBE90727B18}" srcOrd="0" destOrd="0" presId="urn:microsoft.com/office/officeart/2005/8/layout/hierarchy2"/>
    <dgm:cxn modelId="{DD17C1E8-45B1-48A5-8E79-07557F26208B}" type="presParOf" srcId="{4E881B43-B1BD-446B-882D-BBBA10380269}" destId="{DC1CD4D6-5DD3-4EEF-A3C8-2B6E814B3C8E}" srcOrd="3" destOrd="0" presId="urn:microsoft.com/office/officeart/2005/8/layout/hierarchy2"/>
    <dgm:cxn modelId="{1A663225-CEBE-493B-A1D2-4BC3809C561D}" type="presParOf" srcId="{DC1CD4D6-5DD3-4EEF-A3C8-2B6E814B3C8E}" destId="{DBCCDD58-450F-4FBF-AC1D-1CF50CEF7347}" srcOrd="0" destOrd="0" presId="urn:microsoft.com/office/officeart/2005/8/layout/hierarchy2"/>
    <dgm:cxn modelId="{46227C96-91F3-4615-886F-C1EB48F5E3A7}" type="presParOf" srcId="{DC1CD4D6-5DD3-4EEF-A3C8-2B6E814B3C8E}" destId="{4586F3C1-5FD2-438D-8071-EF8860364C2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D746C-6F1A-487C-AF0A-A23AC6B29360}">
      <dsp:nvSpPr>
        <dsp:cNvPr id="0" name=""/>
        <dsp:cNvSpPr/>
      </dsp:nvSpPr>
      <dsp:spPr>
        <a:xfrm>
          <a:off x="4307" y="1406628"/>
          <a:ext cx="3425410" cy="17127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2578100">
            <a:lnSpc>
              <a:spcPct val="90000"/>
            </a:lnSpc>
            <a:spcBef>
              <a:spcPct val="0"/>
            </a:spcBef>
            <a:spcAft>
              <a:spcPct val="35000"/>
            </a:spcAft>
          </a:pPr>
          <a:r>
            <a:rPr lang="fa-IR" sz="5800" kern="1200" dirty="0" smtClean="0"/>
            <a:t>مدل دوبخشی</a:t>
          </a:r>
          <a:endParaRPr lang="en-US" sz="5800" kern="1200" dirty="0"/>
        </a:p>
      </dsp:txBody>
      <dsp:txXfrm>
        <a:off x="54470" y="1456791"/>
        <a:ext cx="3325084" cy="1612379"/>
      </dsp:txXfrm>
    </dsp:sp>
    <dsp:sp modelId="{9BBE0292-DEC1-442D-BC84-FDEE3837B06D}">
      <dsp:nvSpPr>
        <dsp:cNvPr id="0" name=""/>
        <dsp:cNvSpPr/>
      </dsp:nvSpPr>
      <dsp:spPr>
        <a:xfrm rot="19457599">
          <a:off x="3271118" y="1736520"/>
          <a:ext cx="1687362" cy="68115"/>
        </a:xfrm>
        <a:custGeom>
          <a:avLst/>
          <a:gdLst/>
          <a:ahLst/>
          <a:cxnLst/>
          <a:rect l="0" t="0" r="0" b="0"/>
          <a:pathLst>
            <a:path>
              <a:moveTo>
                <a:pt x="0" y="34057"/>
              </a:moveTo>
              <a:lnTo>
                <a:pt x="1687362" y="3405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072615" y="1728394"/>
        <a:ext cx="84368" cy="84368"/>
      </dsp:txXfrm>
    </dsp:sp>
    <dsp:sp modelId="{C283C87E-A9B3-4F21-B2E4-7227F4D297D0}">
      <dsp:nvSpPr>
        <dsp:cNvPr id="0" name=""/>
        <dsp:cNvSpPr/>
      </dsp:nvSpPr>
      <dsp:spPr>
        <a:xfrm>
          <a:off x="4799882" y="421822"/>
          <a:ext cx="3425410" cy="17127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2578100">
            <a:lnSpc>
              <a:spcPct val="90000"/>
            </a:lnSpc>
            <a:spcBef>
              <a:spcPct val="0"/>
            </a:spcBef>
            <a:spcAft>
              <a:spcPct val="35000"/>
            </a:spcAft>
          </a:pPr>
          <a:r>
            <a:rPr lang="fa-IR" sz="5800" kern="1200" dirty="0" smtClean="0"/>
            <a:t>بدون پس انداز</a:t>
          </a:r>
          <a:endParaRPr lang="en-US" sz="5800" kern="1200" dirty="0"/>
        </a:p>
      </dsp:txBody>
      <dsp:txXfrm>
        <a:off x="4850045" y="471985"/>
        <a:ext cx="3325084" cy="1612379"/>
      </dsp:txXfrm>
    </dsp:sp>
    <dsp:sp modelId="{86365BA2-15D5-43E3-B678-EE0CDA1B4B04}">
      <dsp:nvSpPr>
        <dsp:cNvPr id="0" name=""/>
        <dsp:cNvSpPr/>
      </dsp:nvSpPr>
      <dsp:spPr>
        <a:xfrm rot="2142401">
          <a:off x="3271118" y="2721326"/>
          <a:ext cx="1687362" cy="68115"/>
        </a:xfrm>
        <a:custGeom>
          <a:avLst/>
          <a:gdLst/>
          <a:ahLst/>
          <a:cxnLst/>
          <a:rect l="0" t="0" r="0" b="0"/>
          <a:pathLst>
            <a:path>
              <a:moveTo>
                <a:pt x="0" y="34057"/>
              </a:moveTo>
              <a:lnTo>
                <a:pt x="1687362" y="3405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072615" y="2713199"/>
        <a:ext cx="84368" cy="84368"/>
      </dsp:txXfrm>
    </dsp:sp>
    <dsp:sp modelId="{DBCCDD58-450F-4FBF-AC1D-1CF50CEF7347}">
      <dsp:nvSpPr>
        <dsp:cNvPr id="0" name=""/>
        <dsp:cNvSpPr/>
      </dsp:nvSpPr>
      <dsp:spPr>
        <a:xfrm>
          <a:off x="4799882" y="2391433"/>
          <a:ext cx="3425410" cy="17127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2578100">
            <a:lnSpc>
              <a:spcPct val="90000"/>
            </a:lnSpc>
            <a:spcBef>
              <a:spcPct val="0"/>
            </a:spcBef>
            <a:spcAft>
              <a:spcPct val="35000"/>
            </a:spcAft>
          </a:pPr>
          <a:r>
            <a:rPr lang="fa-IR" sz="5800" kern="1200" smtClean="0"/>
            <a:t>با پس انداز</a:t>
          </a:r>
          <a:endParaRPr lang="en-US" sz="5800" kern="1200"/>
        </a:p>
      </dsp:txBody>
      <dsp:txXfrm>
        <a:off x="4850045" y="2441596"/>
        <a:ext cx="3325084" cy="161237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976AAC1-A757-449F-ACA5-B723111420E7}"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69244-306B-47E7-8EC2-A07FC44FC5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584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6AAC1-A757-449F-ACA5-B723111420E7}"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77697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6AAC1-A757-449F-ACA5-B723111420E7}"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69244-306B-47E7-8EC2-A07FC44FC57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36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6AAC1-A757-449F-ACA5-B723111420E7}"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1741764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76AAC1-A757-449F-ACA5-B723111420E7}"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69244-306B-47E7-8EC2-A07FC44FC5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9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76AAC1-A757-449F-ACA5-B723111420E7}"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308135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76AAC1-A757-449F-ACA5-B723111420E7}"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165046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76AAC1-A757-449F-ACA5-B723111420E7}"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275958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6AAC1-A757-449F-ACA5-B723111420E7}"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416416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76AAC1-A757-449F-ACA5-B723111420E7}"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69244-306B-47E7-8EC2-A07FC44FC572}" type="slidenum">
              <a:rPr lang="en-US" smtClean="0"/>
              <a:t>‹#›</a:t>
            </a:fld>
            <a:endParaRPr lang="en-US"/>
          </a:p>
        </p:txBody>
      </p:sp>
    </p:spTree>
    <p:extLst>
      <p:ext uri="{BB962C8B-B14F-4D97-AF65-F5344CB8AC3E}">
        <p14:creationId xmlns:p14="http://schemas.microsoft.com/office/powerpoint/2010/main" val="339224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76AAC1-A757-449F-ACA5-B723111420E7}"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69244-306B-47E7-8EC2-A07FC44FC5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99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76AAC1-A757-449F-ACA5-B723111420E7}" type="datetimeFigureOut">
              <a:rPr lang="en-US" smtClean="0"/>
              <a:t>10/14/2020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169244-306B-47E7-8EC2-A07FC44FC57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967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کلان</a:t>
            </a:r>
            <a:endParaRPr lang="en-US" dirty="0"/>
          </a:p>
        </p:txBody>
      </p:sp>
      <p:sp>
        <p:nvSpPr>
          <p:cNvPr id="3" name="Subtitle 2"/>
          <p:cNvSpPr>
            <a:spLocks noGrp="1"/>
          </p:cNvSpPr>
          <p:nvPr>
            <p:ph type="subTitle" idx="1"/>
          </p:nvPr>
        </p:nvSpPr>
        <p:spPr/>
        <p:txBody>
          <a:bodyPr/>
          <a:lstStyle/>
          <a:p>
            <a:r>
              <a:rPr lang="fa-IR" dirty="0" smtClean="0"/>
              <a:t>تولید و درآمد ملی</a:t>
            </a:r>
            <a:endParaRPr lang="en-US" dirty="0"/>
          </a:p>
        </p:txBody>
      </p:sp>
    </p:spTree>
    <p:extLst>
      <p:ext uri="{BB962C8B-B14F-4D97-AF65-F5344CB8AC3E}">
        <p14:creationId xmlns:p14="http://schemas.microsoft.com/office/powerpoint/2010/main" val="2371540479"/>
      </p:ext>
    </p:extLst>
  </p:cSld>
  <p:clrMapOvr>
    <a:masterClrMapping/>
  </p:clrMapOvr>
  <mc:AlternateContent xmlns:mc="http://schemas.openxmlformats.org/markup-compatibility/2006" xmlns:p14="http://schemas.microsoft.com/office/powerpoint/2010/main">
    <mc:Choice Requires="p14">
      <p:transition spd="slow" p14:dur="2000" advTm="91370"/>
    </mc:Choice>
    <mc:Fallback xmlns="">
      <p:transition spd="slow" advTm="9137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پایان جلسه اول</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83043120"/>
      </p:ext>
    </p:extLst>
  </p:cSld>
  <p:clrMapOvr>
    <a:masterClrMapping/>
  </p:clrMapOvr>
  <mc:AlternateContent xmlns:mc="http://schemas.openxmlformats.org/markup-compatibility/2006" xmlns:p14="http://schemas.microsoft.com/office/powerpoint/2010/main">
    <mc:Choice Requires="p14">
      <p:transition spd="slow" p14:dur="2000" advTm="63471"/>
    </mc:Choice>
    <mc:Fallback xmlns="">
      <p:transition spd="slow" advTm="6347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اقتصاد کلان</a:t>
            </a:r>
            <a:endParaRPr lang="en-US" dirty="0">
              <a:solidFill>
                <a:srgbClr val="FF0000"/>
              </a:solidFill>
            </a:endParaRPr>
          </a:p>
        </p:txBody>
      </p:sp>
      <p:sp>
        <p:nvSpPr>
          <p:cNvPr id="2" name="Content Placeholder 1"/>
          <p:cNvSpPr>
            <a:spLocks noGrp="1"/>
          </p:cNvSpPr>
          <p:nvPr>
            <p:ph idx="1"/>
          </p:nvPr>
        </p:nvSpPr>
        <p:spPr/>
        <p:txBody>
          <a:bodyPr/>
          <a:lstStyle/>
          <a:p>
            <a:pPr algn="just" rtl="1"/>
            <a:r>
              <a:rPr lang="fa-IR" dirty="0" smtClean="0"/>
              <a:t>اقتصاد کلان شاخه ای از علم اقتصاد است که به رفتار متغیرهای کلی اقتصاد از قبیل تولید کل اقتصاد ، سطح عمومی قیمت ها ، مصرف کل، کل اشتغال نیروی کار و مسائلی از این قبیل می پردازد . اهمیت اقتصاد کلان به این علت است که راهنمای سیاست گذاری دولت برای بهبود عملکرد اقتصاد است . همچنین دانستن اصول اولیه علم اقتصاد به عنوان یک ضرورت برای افراد جامعه و فعالان اقتصادی مطرح می باشد . </a:t>
            </a:r>
            <a:endParaRPr lang="en-US" dirty="0"/>
          </a:p>
        </p:txBody>
      </p:sp>
    </p:spTree>
    <p:extLst>
      <p:ext uri="{BB962C8B-B14F-4D97-AF65-F5344CB8AC3E}">
        <p14:creationId xmlns:p14="http://schemas.microsoft.com/office/powerpoint/2010/main" val="1211532391"/>
      </p:ext>
    </p:extLst>
  </p:cSld>
  <p:clrMapOvr>
    <a:masterClrMapping/>
  </p:clrMapOvr>
  <mc:AlternateContent xmlns:mc="http://schemas.openxmlformats.org/markup-compatibility/2006" xmlns:p14="http://schemas.microsoft.com/office/powerpoint/2010/main">
    <mc:Choice Requires="p14">
      <p:transition spd="slow" p14:dur="2000" advTm="99176"/>
    </mc:Choice>
    <mc:Fallback xmlns="">
      <p:transition spd="slow" advTm="9917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مدل اقتصادی:</a:t>
            </a:r>
            <a:endParaRPr lang="en-US" dirty="0">
              <a:solidFill>
                <a:srgbClr val="FF0000"/>
              </a:solidFill>
            </a:endParaRPr>
          </a:p>
        </p:txBody>
      </p:sp>
      <p:sp>
        <p:nvSpPr>
          <p:cNvPr id="3" name="Content Placeholder 2"/>
          <p:cNvSpPr>
            <a:spLocks noGrp="1"/>
          </p:cNvSpPr>
          <p:nvPr>
            <p:ph idx="1"/>
          </p:nvPr>
        </p:nvSpPr>
        <p:spPr/>
        <p:txBody>
          <a:bodyPr/>
          <a:lstStyle/>
          <a:p>
            <a:pPr algn="just" rtl="1"/>
            <a:r>
              <a:rPr lang="fa-IR" dirty="0"/>
              <a:t>گاها برای این که به بررسی مسائل اقتصادی بپردازیم لازم هست بعضی متغیر ها و پیچیدگی های دنیای واقعی را حذف کنیم .هر چند ممکن است با این کار از دنیای واقعی دور شویم اما می توانیم به روابط مهم دست یابیم. در واقع ما به یک مدل اقتصادی نیاز داریم .</a:t>
            </a:r>
          </a:p>
          <a:p>
            <a:pPr algn="just" rtl="1"/>
            <a:r>
              <a:rPr lang="fa-IR" dirty="0">
                <a:solidFill>
                  <a:srgbClr val="FF0000"/>
                </a:solidFill>
              </a:rPr>
              <a:t>تعریف مدل اقتصادی</a:t>
            </a:r>
            <a:r>
              <a:rPr lang="fa-IR" dirty="0"/>
              <a:t>: مدل اقتصادی چارچوب ساده شده ای از روابط بین متغیرهای اقتصادی است. </a:t>
            </a:r>
            <a:endParaRPr lang="en-US" dirty="0"/>
          </a:p>
        </p:txBody>
      </p:sp>
    </p:spTree>
    <p:extLst>
      <p:ext uri="{BB962C8B-B14F-4D97-AF65-F5344CB8AC3E}">
        <p14:creationId xmlns:p14="http://schemas.microsoft.com/office/powerpoint/2010/main" val="2909740754"/>
      </p:ext>
    </p:extLst>
  </p:cSld>
  <p:clrMapOvr>
    <a:masterClrMapping/>
  </p:clrMapOvr>
  <mc:AlternateContent xmlns:mc="http://schemas.openxmlformats.org/markup-compatibility/2006" xmlns:p14="http://schemas.microsoft.com/office/powerpoint/2010/main">
    <mc:Choice Requires="p14">
      <p:transition spd="slow" p14:dur="2000" advTm="133317"/>
    </mc:Choice>
    <mc:Fallback xmlns="">
      <p:transition spd="slow" advTm="13331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b="0" dirty="0" smtClean="0">
                <a:solidFill>
                  <a:srgbClr val="FF0000"/>
                </a:solidFill>
                <a:effectLst/>
              </a:rPr>
              <a:t>مدل اقتصاد کلان:</a:t>
            </a:r>
            <a:endParaRPr lang="en-US" b="0" dirty="0">
              <a:solidFill>
                <a:srgbClr val="FF0000"/>
              </a:solidFill>
              <a:effectLst/>
            </a:endParaRPr>
          </a:p>
        </p:txBody>
      </p:sp>
      <p:sp>
        <p:nvSpPr>
          <p:cNvPr id="2" name="Content Placeholder 1"/>
          <p:cNvSpPr>
            <a:spLocks noGrp="1"/>
          </p:cNvSpPr>
          <p:nvPr>
            <p:ph idx="1"/>
          </p:nvPr>
        </p:nvSpPr>
        <p:spPr/>
        <p:txBody>
          <a:bodyPr/>
          <a:lstStyle/>
          <a:p>
            <a:pPr algn="just" rtl="1"/>
            <a:r>
              <a:rPr lang="fa-IR" dirty="0" smtClean="0"/>
              <a:t>در اقتصاد کلان ما به جای پرداختن به عرضه ، تقاضا و قیمت یک کالا یا پرداختن به درآمد ، مصرف ، پس انداز و سرمایه گذاری یک فرد ، به عرضه و تقاضا و قیمت تمامی کالا ها و خدمات و درآمد کل ، مصرف کل ، پس انداز کل و سرمایه گذاری کل می پردازیم.</a:t>
            </a:r>
          </a:p>
          <a:p>
            <a:pPr algn="just" rtl="1"/>
            <a:r>
              <a:rPr lang="fa-IR" dirty="0" smtClean="0">
                <a:solidFill>
                  <a:srgbClr val="FF0000"/>
                </a:solidFill>
              </a:rPr>
              <a:t>مدل اقتصاد کلان: </a:t>
            </a:r>
            <a:r>
              <a:rPr lang="fa-IR" dirty="0" smtClean="0"/>
              <a:t>چارچوب ساده شده ای از روابط بین متغیرهای اقتصاد کلان جهت درک روابط اساسی در سطح کل اقتصاد است.</a:t>
            </a:r>
            <a:endParaRPr lang="en-US" dirty="0"/>
          </a:p>
        </p:txBody>
      </p:sp>
    </p:spTree>
    <p:extLst>
      <p:ext uri="{BB962C8B-B14F-4D97-AF65-F5344CB8AC3E}">
        <p14:creationId xmlns:p14="http://schemas.microsoft.com/office/powerpoint/2010/main" val="4097442590"/>
      </p:ext>
    </p:extLst>
  </p:cSld>
  <p:clrMapOvr>
    <a:masterClrMapping/>
  </p:clrMapOvr>
  <mc:AlternateContent xmlns:mc="http://schemas.openxmlformats.org/markup-compatibility/2006" xmlns:p14="http://schemas.microsoft.com/office/powerpoint/2010/main">
    <mc:Choice Requires="p14">
      <p:transition spd="slow" p14:dur="2000" advTm="49716"/>
    </mc:Choice>
    <mc:Fallback xmlns="">
      <p:transition spd="slow" advTm="4971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fa-IR" dirty="0" smtClean="0">
                <a:solidFill>
                  <a:srgbClr val="FF0000"/>
                </a:solidFill>
              </a:rPr>
              <a:t>جریان دایره وار تولید و درآمد ملی:</a:t>
            </a:r>
            <a:endParaRPr lang="en-US" dirty="0">
              <a:solidFill>
                <a:srgbClr val="FF0000"/>
              </a:solidFill>
            </a:endParaRPr>
          </a:p>
        </p:txBody>
      </p:sp>
      <p:sp>
        <p:nvSpPr>
          <p:cNvPr id="2" name="Content Placeholder 1"/>
          <p:cNvSpPr>
            <a:spLocks noGrp="1"/>
          </p:cNvSpPr>
          <p:nvPr>
            <p:ph idx="1"/>
          </p:nvPr>
        </p:nvSpPr>
        <p:spPr/>
        <p:txBody>
          <a:bodyPr/>
          <a:lstStyle/>
          <a:p>
            <a:pPr algn="just" rtl="1"/>
            <a:r>
              <a:rPr lang="fa-IR" sz="2400" dirty="0"/>
              <a:t>جریان دایره وار تولید و درآمد ملی چگونگی انجام تولید ، ایجاد درآمد و تبدیل درآمد حاصله به تقاضا برای تولیدات انجام شده را نشان می دهد . </a:t>
            </a:r>
          </a:p>
          <a:p>
            <a:pPr algn="r" rtl="1">
              <a:buNone/>
            </a:pPr>
            <a:endParaRPr lang="fa-IR" sz="2400" dirty="0"/>
          </a:p>
          <a:p>
            <a:pPr algn="just" rtl="1"/>
            <a:r>
              <a:rPr lang="fa-IR" sz="2400" dirty="0"/>
              <a:t>انواع مدل های جریان دایره وار تولید و درآمد ملی :</a:t>
            </a:r>
          </a:p>
          <a:p>
            <a:pPr algn="just" rtl="1"/>
            <a:r>
              <a:rPr lang="fa-IR" sz="2000" dirty="0"/>
              <a:t>1- مدل دو بخشی : بخش های اقتصادی این مدل شامل بنگاه ها و خانوارها می باشد . </a:t>
            </a:r>
          </a:p>
          <a:p>
            <a:pPr algn="just" rtl="1"/>
            <a:r>
              <a:rPr lang="fa-IR" sz="2000" dirty="0"/>
              <a:t>2- مدل سه بخشی : بخش های اقتصادی این مدل شامل بنگاه ها ، خانوارها و دولت می باشد .</a:t>
            </a:r>
          </a:p>
          <a:p>
            <a:pPr algn="just" rtl="1"/>
            <a:r>
              <a:rPr lang="fa-IR" sz="2000" dirty="0"/>
              <a:t>3- مدل چهاربخشی : بخش های اقتصادی این مدل شامل بنگاه ها ، خانوارها ، دولت و دنیای خارج می باشد . </a:t>
            </a:r>
          </a:p>
        </p:txBody>
      </p:sp>
    </p:spTree>
    <p:extLst>
      <p:ext uri="{BB962C8B-B14F-4D97-AF65-F5344CB8AC3E}">
        <p14:creationId xmlns:p14="http://schemas.microsoft.com/office/powerpoint/2010/main" val="3171312082"/>
      </p:ext>
    </p:extLst>
  </p:cSld>
  <p:clrMapOvr>
    <a:masterClrMapping/>
  </p:clrMapOvr>
  <mc:AlternateContent xmlns:mc="http://schemas.openxmlformats.org/markup-compatibility/2006" xmlns:p14="http://schemas.microsoft.com/office/powerpoint/2010/main">
    <mc:Choice Requires="p14">
      <p:transition spd="slow" p14:dur="2000" advTm="196229"/>
    </mc:Choice>
    <mc:Fallback xmlns="">
      <p:transition spd="slow" advTm="19622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981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7222151"/>
      </p:ext>
    </p:extLst>
  </p:cSld>
  <p:clrMapOvr>
    <a:masterClrMapping/>
  </p:clrMapOvr>
  <mc:AlternateContent xmlns:mc="http://schemas.openxmlformats.org/markup-compatibility/2006" xmlns:p14="http://schemas.microsoft.com/office/powerpoint/2010/main">
    <mc:Choice Requires="p14">
      <p:transition spd="slow" p14:dur="2000" advTm="39513"/>
    </mc:Choice>
    <mc:Fallback xmlns="">
      <p:transition spd="slow" advTm="3951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fa-IR" sz="4000" dirty="0" smtClean="0">
                <a:solidFill>
                  <a:srgbClr val="FF0000"/>
                </a:solidFill>
              </a:rPr>
              <a:t>مدل دو بخشی بدون پس انداز</a:t>
            </a:r>
            <a:endParaRPr lang="en-US" sz="4000"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882588" y="376518"/>
            <a:ext cx="8982636" cy="5849470"/>
          </a:xfrm>
          <a:prstGeom prst="rect">
            <a:avLst/>
          </a:prstGeom>
          <a:noFill/>
          <a:ln w="9525">
            <a:noFill/>
            <a:miter lim="800000"/>
            <a:headEnd/>
            <a:tailEnd/>
          </a:ln>
          <a:effectLst/>
        </p:spPr>
      </p:pic>
    </p:spTree>
    <p:extLst>
      <p:ext uri="{BB962C8B-B14F-4D97-AF65-F5344CB8AC3E}">
        <p14:creationId xmlns:p14="http://schemas.microsoft.com/office/powerpoint/2010/main" val="4153080973"/>
      </p:ext>
    </p:extLst>
  </p:cSld>
  <p:clrMapOvr>
    <a:masterClrMapping/>
  </p:clrMapOvr>
  <mc:AlternateContent xmlns:mc="http://schemas.openxmlformats.org/markup-compatibility/2006" xmlns:p14="http://schemas.microsoft.com/office/powerpoint/2010/main">
    <mc:Choice Requires="p14">
      <p:transition spd="slow" p14:dur="2000" advTm="417354"/>
    </mc:Choice>
    <mc:Fallback xmlns="">
      <p:transition spd="slow" advTm="41735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فروض اساسی مدل دو بخشی بدون پس انداز:</a:t>
            </a:r>
            <a:endParaRPr lang="en-US" dirty="0">
              <a:solidFill>
                <a:srgbClr val="FF0000"/>
              </a:solidFill>
            </a:endParaRPr>
          </a:p>
        </p:txBody>
      </p:sp>
      <p:sp>
        <p:nvSpPr>
          <p:cNvPr id="2" name="Content Placeholder 1"/>
          <p:cNvSpPr>
            <a:spLocks noGrp="1"/>
          </p:cNvSpPr>
          <p:nvPr>
            <p:ph idx="1"/>
          </p:nvPr>
        </p:nvSpPr>
        <p:spPr/>
        <p:txBody>
          <a:bodyPr>
            <a:normAutofit lnSpcReduction="10000"/>
          </a:bodyPr>
          <a:lstStyle/>
          <a:p>
            <a:pPr algn="just" rtl="1"/>
            <a:r>
              <a:rPr lang="fa-IR" dirty="0" smtClean="0"/>
              <a:t>پس انداز وجود ندارد .</a:t>
            </a:r>
          </a:p>
          <a:p>
            <a:pPr algn="just" rtl="1"/>
            <a:r>
              <a:rPr lang="fa-IR" dirty="0" smtClean="0"/>
              <a:t>دولت وجود ندارد .</a:t>
            </a:r>
          </a:p>
          <a:p>
            <a:pPr algn="just" rtl="1"/>
            <a:r>
              <a:rPr lang="fa-IR" dirty="0" smtClean="0"/>
              <a:t>دنیای خارج وجود ندارد . </a:t>
            </a:r>
          </a:p>
          <a:p>
            <a:pPr algn="just" rtl="1"/>
            <a:r>
              <a:rPr lang="fa-IR" dirty="0" smtClean="0"/>
              <a:t>عرضه و تقاضای تک تک کالاها به وسیله سیستم قیمت هماهنگ </a:t>
            </a:r>
          </a:p>
          <a:p>
            <a:pPr algn="just" rtl="1"/>
            <a:r>
              <a:rPr lang="fa-IR" dirty="0" smtClean="0"/>
              <a:t>می شود . </a:t>
            </a:r>
          </a:p>
          <a:p>
            <a:pPr algn="just" rtl="1"/>
            <a:r>
              <a:rPr lang="fa-IR" dirty="0" smtClean="0">
                <a:solidFill>
                  <a:srgbClr val="FF0000"/>
                </a:solidFill>
              </a:rPr>
              <a:t>توجه: </a:t>
            </a:r>
          </a:p>
          <a:p>
            <a:pPr algn="just" rtl="1"/>
            <a:r>
              <a:rPr lang="fa-IR" dirty="0" smtClean="0"/>
              <a:t>فلش های در جهت عقربه ساعت نشان دهنده جهت جریان پول</a:t>
            </a:r>
          </a:p>
          <a:p>
            <a:pPr algn="just" rtl="1"/>
            <a:r>
              <a:rPr lang="fa-IR" dirty="0" smtClean="0"/>
              <a:t> می باشند .</a:t>
            </a:r>
          </a:p>
          <a:p>
            <a:pPr algn="just" rtl="1"/>
            <a:r>
              <a:rPr lang="fa-IR" dirty="0" smtClean="0"/>
              <a:t>فلش هایی که در خلاف جهت عقربه ساعت هستند ، نشان دهنده جریان خدمات و کالاها هستند .</a:t>
            </a:r>
            <a:endParaRPr lang="en-US" dirty="0"/>
          </a:p>
        </p:txBody>
      </p:sp>
    </p:spTree>
    <p:extLst>
      <p:ext uri="{BB962C8B-B14F-4D97-AF65-F5344CB8AC3E}">
        <p14:creationId xmlns:p14="http://schemas.microsoft.com/office/powerpoint/2010/main" val="3023094973"/>
      </p:ext>
    </p:extLst>
  </p:cSld>
  <p:clrMapOvr>
    <a:masterClrMapping/>
  </p:clrMapOvr>
  <mc:AlternateContent xmlns:mc="http://schemas.openxmlformats.org/markup-compatibility/2006" xmlns:p14="http://schemas.microsoft.com/office/powerpoint/2010/main">
    <mc:Choice Requires="p14">
      <p:transition spd="slow" p14:dur="2000" advTm="38296"/>
    </mc:Choice>
    <mc:Fallback xmlns="">
      <p:transition spd="slow" advTm="3829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lstStyle/>
          <a:p>
            <a:pPr algn="just" rtl="1"/>
            <a:r>
              <a:rPr lang="fa-IR" dirty="0" smtClean="0"/>
              <a:t>خانوارها مالک همه عوامل تولید یعنی نیروی کار ، زمین و مدیریت و .... هستند و قصد کسب درآمد از آنها را دارند . از طرف دیگر نیز بنگاه ها به این عوامل تولید برای تولید کالا و خدمات نیاز دارند . این نیاز دو طرفه سبب تشکیل بازاری به نام بازار خدمات عوامل تولید می شود . بنگاه ها نیز کالا و خدمات مختلفی تولید می کنند و قصد فروش آن ها و کسب سود دارند . از طرف دیگر خانوارها برای رفع نیاز های خود تمایل به خرید کالاها و خدمات بنگاه ها دارند . این نیاز دو طرفه </a:t>
            </a:r>
            <a:r>
              <a:rPr lang="fa-IR" dirty="0" smtClean="0"/>
              <a:t>بازار </a:t>
            </a:r>
            <a:r>
              <a:rPr lang="fa-IR" dirty="0" smtClean="0"/>
              <a:t>کالا و خدمات نهایی را شکل می دهد . </a:t>
            </a:r>
            <a:endParaRPr lang="en-US" dirty="0"/>
          </a:p>
        </p:txBody>
      </p:sp>
    </p:spTree>
    <p:extLst>
      <p:ext uri="{BB962C8B-B14F-4D97-AF65-F5344CB8AC3E}">
        <p14:creationId xmlns:p14="http://schemas.microsoft.com/office/powerpoint/2010/main" val="314828973"/>
      </p:ext>
    </p:extLst>
  </p:cSld>
  <p:clrMapOvr>
    <a:masterClrMapping/>
  </p:clrMapOvr>
  <mc:AlternateContent xmlns:mc="http://schemas.openxmlformats.org/markup-compatibility/2006" xmlns:p14="http://schemas.microsoft.com/office/powerpoint/2010/main">
    <mc:Choice Requires="p14">
      <p:transition spd="slow" p14:dur="2000" advTm="4443"/>
    </mc:Choice>
    <mc:Fallback xmlns="">
      <p:transition spd="slow" advTm="4443"/>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93</TotalTime>
  <Words>553</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Tw Cen MT</vt:lpstr>
      <vt:lpstr>Tw Cen MT Condensed</vt:lpstr>
      <vt:lpstr>Wingdings 3</vt:lpstr>
      <vt:lpstr>Integral</vt:lpstr>
      <vt:lpstr>اقتصاد کلان</vt:lpstr>
      <vt:lpstr>اقتصاد کلان</vt:lpstr>
      <vt:lpstr>مدل اقتصادی:</vt:lpstr>
      <vt:lpstr>مدل اقتصاد کلان:</vt:lpstr>
      <vt:lpstr>جریان دایره وار تولید و درآمد ملی:</vt:lpstr>
      <vt:lpstr>PowerPoint Presentation</vt:lpstr>
      <vt:lpstr>مدل دو بخشی بدون پس انداز</vt:lpstr>
      <vt:lpstr>فروض اساسی مدل دو بخشی بدون پس انداز:</vt:lpstr>
      <vt:lpstr>PowerPoint Presentation</vt:lpstr>
      <vt:lpstr>پایان جلسه اول</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کلان</dc:title>
  <dc:creator>User</dc:creator>
  <cp:lastModifiedBy>User</cp:lastModifiedBy>
  <cp:revision>7</cp:revision>
  <dcterms:created xsi:type="dcterms:W3CDTF">2020-04-23T10:39:44Z</dcterms:created>
  <dcterms:modified xsi:type="dcterms:W3CDTF">2020-10-14T06:55:30Z</dcterms:modified>
</cp:coreProperties>
</file>