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B0B432-4F11-4090-9E07-B4F096D7DF85}"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3256289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B0B432-4F11-4090-9E07-B4F096D7DF85}"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1665856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B0B432-4F11-4090-9E07-B4F096D7DF85}"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455196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B0B432-4F11-4090-9E07-B4F096D7DF85}"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324695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B0B432-4F11-4090-9E07-B4F096D7DF85}" type="datetimeFigureOut">
              <a:rPr lang="en-US" smtClean="0"/>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1273032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B0B432-4F11-4090-9E07-B4F096D7DF85}"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3017602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B0B432-4F11-4090-9E07-B4F096D7DF85}" type="datetimeFigureOut">
              <a:rPr lang="en-US" smtClean="0"/>
              <a:t>3/3/2021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544403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B0B432-4F11-4090-9E07-B4F096D7DF85}" type="datetimeFigureOut">
              <a:rPr lang="en-US" smtClean="0"/>
              <a:t>3/3/2021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189449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B0B432-4F11-4090-9E07-B4F096D7DF85}" type="datetimeFigureOut">
              <a:rPr lang="en-US" smtClean="0"/>
              <a:t>3/3/2021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130175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B0B432-4F11-4090-9E07-B4F096D7DF85}"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4065350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B0B432-4F11-4090-9E07-B4F096D7DF85}" type="datetimeFigureOut">
              <a:rPr lang="en-US" smtClean="0"/>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A25BDE-FA8C-4700-B250-239EC510A23A}" type="slidenum">
              <a:rPr lang="en-US" smtClean="0"/>
              <a:t>‹#›</a:t>
            </a:fld>
            <a:endParaRPr lang="en-US"/>
          </a:p>
        </p:txBody>
      </p:sp>
    </p:spTree>
    <p:extLst>
      <p:ext uri="{BB962C8B-B14F-4D97-AF65-F5344CB8AC3E}">
        <p14:creationId xmlns:p14="http://schemas.microsoft.com/office/powerpoint/2010/main" val="104246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0B432-4F11-4090-9E07-B4F096D7DF85}" type="datetimeFigureOut">
              <a:rPr lang="en-US" smtClean="0"/>
              <a:t>3/3/2021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A25BDE-FA8C-4700-B250-239EC510A23A}" type="slidenum">
              <a:rPr lang="en-US" smtClean="0"/>
              <a:t>‹#›</a:t>
            </a:fld>
            <a:endParaRPr lang="en-US"/>
          </a:p>
        </p:txBody>
      </p:sp>
    </p:spTree>
    <p:extLst>
      <p:ext uri="{BB962C8B-B14F-4D97-AF65-F5344CB8AC3E}">
        <p14:creationId xmlns:p14="http://schemas.microsoft.com/office/powerpoint/2010/main" val="1289673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به نام خدا</a:t>
            </a:r>
            <a:endParaRPr lang="en-US" dirty="0"/>
          </a:p>
        </p:txBody>
      </p:sp>
      <p:sp>
        <p:nvSpPr>
          <p:cNvPr id="3" name="Subtitle 2"/>
          <p:cNvSpPr>
            <a:spLocks noGrp="1"/>
          </p:cNvSpPr>
          <p:nvPr>
            <p:ph type="subTitle" idx="1"/>
          </p:nvPr>
        </p:nvSpPr>
        <p:spPr/>
        <p:txBody>
          <a:bodyPr/>
          <a:lstStyle/>
          <a:p>
            <a:r>
              <a:rPr lang="fa-IR" dirty="0" smtClean="0"/>
              <a:t>توسعه اقتصادی و برنامه ریزی</a:t>
            </a:r>
          </a:p>
          <a:p>
            <a:endParaRPr lang="fa-IR" dirty="0"/>
          </a:p>
          <a:p>
            <a:r>
              <a:rPr lang="fa-IR" dirty="0" smtClean="0"/>
              <a:t>جلسه اول</a:t>
            </a:r>
            <a:endParaRPr lang="en-US" dirty="0"/>
          </a:p>
        </p:txBody>
      </p:sp>
    </p:spTree>
    <p:extLst>
      <p:ext uri="{BB962C8B-B14F-4D97-AF65-F5344CB8AC3E}">
        <p14:creationId xmlns:p14="http://schemas.microsoft.com/office/powerpoint/2010/main" val="1873486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تعاریف متعدد در مورد توسعه اقتصادی:</a:t>
            </a:r>
            <a:endParaRPr lang="en-US" dirty="0"/>
          </a:p>
        </p:txBody>
      </p:sp>
      <p:sp>
        <p:nvSpPr>
          <p:cNvPr id="3" name="Content Placeholder 2"/>
          <p:cNvSpPr>
            <a:spLocks noGrp="1"/>
          </p:cNvSpPr>
          <p:nvPr>
            <p:ph idx="1"/>
          </p:nvPr>
        </p:nvSpPr>
        <p:spPr/>
        <p:txBody>
          <a:bodyPr>
            <a:normAutofit fontScale="92500"/>
          </a:bodyPr>
          <a:lstStyle/>
          <a:p>
            <a:pPr algn="r" rtl="1"/>
            <a:r>
              <a:rPr lang="fa-IR" dirty="0" smtClean="0"/>
              <a:t>شومپیتر توسعه را تغییرات مداوم و خود به خودی در کشورهای در حال توسعه که بعد از استقلال سیاسی تعادل اقتصادی موجود در اقتصاد را از دست داده اند ،تعریف می کند.</a:t>
            </a:r>
          </a:p>
          <a:p>
            <a:pPr algn="r" rtl="1"/>
            <a:r>
              <a:rPr lang="fa-IR" dirty="0" smtClean="0"/>
              <a:t>میردال می گوید توسعه اقتصادی عبارت است از حرکت یک سیستم یک دست اجتماعی به سمت جلو و همچنین به عقیده وی در توسعه نه تنها روش تولید و توزیع محصولات وحجم تولید مدنظر است بلکه تغییرات در سطح زندگی ،نهادهای جامعه و سیاست ها نیز مورد توجه است.</a:t>
            </a:r>
          </a:p>
          <a:p>
            <a:pPr algn="r" rtl="1"/>
            <a:r>
              <a:rPr lang="fa-IR" dirty="0" smtClean="0"/>
              <a:t>کیندل برگر توسعه اقتصادی را هم تولید بیشتر و هم پیدایش تحول در چگونگی تولید محصول می داند.به نظر وی مفهوم توسعه از رشد گسترده تر است چون شامل ایجاد تحول در چگونگی تولید و تخصیص مجدد منابع و نیروی کار در تولیدات گوناگون است.</a:t>
            </a:r>
          </a:p>
          <a:p>
            <a:pPr algn="r" rtl="1"/>
            <a:r>
              <a:rPr lang="fa-IR" dirty="0" smtClean="0"/>
              <a:t>به نظر فریدمن توسعه عبارت است از یک روند خلاق و نوآور در جهت ایجاد تغییرات زیربنایی در سیستم اجتماعی.</a:t>
            </a:r>
            <a:endParaRPr lang="en-US" dirty="0"/>
          </a:p>
        </p:txBody>
      </p:sp>
    </p:spTree>
    <p:extLst>
      <p:ext uri="{BB962C8B-B14F-4D97-AF65-F5344CB8AC3E}">
        <p14:creationId xmlns:p14="http://schemas.microsoft.com/office/powerpoint/2010/main" val="12723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برنامه توسعه سازمان ملل متحد بر مفهوم و اندازه گیری توسعه بر حسب شاخص توسعه انسانی تاکید دارد.</a:t>
            </a:r>
          </a:p>
          <a:p>
            <a:pPr algn="r" rtl="1"/>
            <a:r>
              <a:rPr lang="fa-IR" dirty="0" smtClean="0"/>
              <a:t>این شاخص نه تنها بر پایه درآمد واقعی بلکه براساس شاخص های اجتماعی مانند امید به زندگی ، میزان باسوادی بزرگسالان و سال های تحصیلی مبتنی است.</a:t>
            </a:r>
          </a:p>
          <a:p>
            <a:pPr algn="r" rtl="1"/>
            <a:r>
              <a:rPr lang="fa-IR" dirty="0" smtClean="0"/>
              <a:t>تودارو توسعه را فرآیند بهبود بخشیدن به کیفیت زندگی تمام مردم می داند.او به سه جنبه مهم توسعه اشاره دارد:</a:t>
            </a:r>
          </a:p>
          <a:p>
            <a:pPr algn="r" rtl="1"/>
            <a:r>
              <a:rPr lang="fa-IR" dirty="0" smtClean="0"/>
              <a:t>ارتقای سطح زندگی مردم</a:t>
            </a:r>
          </a:p>
          <a:p>
            <a:pPr algn="r" rtl="1"/>
            <a:r>
              <a:rPr lang="fa-IR" dirty="0" smtClean="0"/>
              <a:t>ایجاد شرایطی که موجب رشد عزت نفس مردم شود.</a:t>
            </a:r>
          </a:p>
          <a:p>
            <a:pPr algn="r" rtl="1"/>
            <a:r>
              <a:rPr lang="fa-IR" dirty="0" smtClean="0"/>
              <a:t>افزایش آزادی های مردم در انتخاب</a:t>
            </a:r>
            <a:endParaRPr lang="en-US" dirty="0"/>
          </a:p>
        </p:txBody>
      </p:sp>
    </p:spTree>
    <p:extLst>
      <p:ext uri="{BB962C8B-B14F-4D97-AF65-F5344CB8AC3E}">
        <p14:creationId xmlns:p14="http://schemas.microsoft.com/office/powerpoint/2010/main" val="3408846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به طور کلی:</a:t>
            </a:r>
            <a:endParaRPr lang="en-US" dirty="0"/>
          </a:p>
        </p:txBody>
      </p:sp>
      <p:sp>
        <p:nvSpPr>
          <p:cNvPr id="3" name="Content Placeholder 2"/>
          <p:cNvSpPr>
            <a:spLocks noGrp="1"/>
          </p:cNvSpPr>
          <p:nvPr>
            <p:ph idx="1"/>
          </p:nvPr>
        </p:nvSpPr>
        <p:spPr/>
        <p:txBody>
          <a:bodyPr/>
          <a:lstStyle/>
          <a:p>
            <a:pPr algn="r" rtl="1"/>
            <a:r>
              <a:rPr lang="fa-IR" dirty="0" smtClean="0"/>
              <a:t>توسعه اقتصادی عبارت است از فرایندی که یک جامعه سنتی را به یک جامعه صنعتی تبدیل می کند و طی آن فرایند مبانی فنی تولید از وضعیت سنتی به وضعیت مدرن متحول می شود.</a:t>
            </a:r>
          </a:p>
          <a:p>
            <a:pPr algn="r" rtl="1"/>
            <a:r>
              <a:rPr lang="fa-IR" dirty="0" smtClean="0"/>
              <a:t>توسعه اقتصادی مقطعی نیست بلکه تداوم دارد و هیچگاه متوقف نمی شودچون دائما شرایط تغییر می کند و کشور باید با شرایط جدید خود را تطبیق دهد و با پیشرفت زمان استانداردهای قبلی خود را تغییر دهد و به استانداردهای جدید ارتقا یابد.</a:t>
            </a:r>
          </a:p>
          <a:p>
            <a:pPr algn="r" rtl="1"/>
            <a:endParaRPr lang="en-US" dirty="0"/>
          </a:p>
        </p:txBody>
      </p:sp>
    </p:spTree>
    <p:extLst>
      <p:ext uri="{BB962C8B-B14F-4D97-AF65-F5344CB8AC3E}">
        <p14:creationId xmlns:p14="http://schemas.microsoft.com/office/powerpoint/2010/main" val="2723732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پروفسور سیرز می گوید در مورد توسعه هر کشور باید به سه سوال اساسی پاسخ دهیم:</a:t>
            </a:r>
          </a:p>
          <a:p>
            <a:pPr algn="r" rtl="1"/>
            <a:r>
              <a:rPr lang="fa-IR" dirty="0" smtClean="0"/>
              <a:t>فقر چه تغییری کرده است؟</a:t>
            </a:r>
          </a:p>
          <a:p>
            <a:pPr algn="r" rtl="1"/>
            <a:r>
              <a:rPr lang="fa-IR" dirty="0" smtClean="0"/>
              <a:t>بیکاری چه تغییری کرده است؟</a:t>
            </a:r>
          </a:p>
          <a:p>
            <a:pPr algn="r" rtl="1"/>
            <a:r>
              <a:rPr lang="fa-IR" dirty="0" smtClean="0"/>
              <a:t>نابرابری چه تغییری کرده است؟</a:t>
            </a:r>
          </a:p>
          <a:p>
            <a:pPr algn="r" rtl="1"/>
            <a:endParaRPr lang="fa-IR" dirty="0"/>
          </a:p>
          <a:p>
            <a:pPr algn="r" rtl="1"/>
            <a:r>
              <a:rPr lang="fa-IR" dirty="0" smtClean="0"/>
              <a:t>وی معتقد است اگر یک یا دو مورد از مسائل اساسی فوق بدتر شده باشند حتی اگر درامد سرانه دو برابر شده باشد نمی توان گفت توسعه اتفاق افتاده است.</a:t>
            </a:r>
            <a:endParaRPr lang="en-US" dirty="0"/>
          </a:p>
        </p:txBody>
      </p:sp>
    </p:spTree>
    <p:extLst>
      <p:ext uri="{BB962C8B-B14F-4D97-AF65-F5344CB8AC3E}">
        <p14:creationId xmlns:p14="http://schemas.microsoft.com/office/powerpoint/2010/main" val="1802251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توسعه پایدار:</a:t>
            </a:r>
            <a:endParaRPr lang="en-US" dirty="0"/>
          </a:p>
        </p:txBody>
      </p:sp>
      <p:sp>
        <p:nvSpPr>
          <p:cNvPr id="3" name="Content Placeholder 2"/>
          <p:cNvSpPr>
            <a:spLocks noGrp="1"/>
          </p:cNvSpPr>
          <p:nvPr>
            <p:ph idx="1"/>
          </p:nvPr>
        </p:nvSpPr>
        <p:spPr/>
        <p:txBody>
          <a:bodyPr/>
          <a:lstStyle/>
          <a:p>
            <a:pPr algn="r" rtl="1"/>
            <a:r>
              <a:rPr lang="fa-IR" dirty="0" smtClean="0"/>
              <a:t>فرایندی از توسعه که نیازهای نسل کنونی را تامین می کند ، بدون این که توانایی نسل های آینده را برای رفع نیازهایشان به مخاطره اندازد توسعه پایدار می گویند.</a:t>
            </a:r>
          </a:p>
          <a:p>
            <a:pPr algn="r" rtl="1"/>
            <a:r>
              <a:rPr lang="fa-IR" dirty="0" smtClean="0"/>
              <a:t>این تعریف از توسعه پایدار ،اساس مسئولیت های بین نسلی ساکنان روی زمین است.</a:t>
            </a:r>
          </a:p>
          <a:p>
            <a:pPr algn="r" rtl="1"/>
            <a:r>
              <a:rPr lang="fa-IR" dirty="0" smtClean="0"/>
              <a:t>یکی از محدودیت های جدی توسعه مخصوصا کشورهای آسیایی ، آفریقایی و خاورمیانه آب است.برای این کشورها توسعه پایدار نیازمند به کارگیری سیاست های دیگر برای تولید و تخصیص آب است.</a:t>
            </a:r>
          </a:p>
          <a:p>
            <a:pPr algn="r" rtl="1"/>
            <a:r>
              <a:rPr lang="fa-IR" dirty="0" smtClean="0"/>
              <a:t>سیاست های زیست محیطی بدون همکاری بین المللی به صورت بهینه نخواهد بود.</a:t>
            </a:r>
          </a:p>
          <a:p>
            <a:pPr algn="r" rtl="1"/>
            <a:endParaRPr lang="en-US" dirty="0"/>
          </a:p>
        </p:txBody>
      </p:sp>
    </p:spTree>
    <p:extLst>
      <p:ext uri="{BB962C8B-B14F-4D97-AF65-F5344CB8AC3E}">
        <p14:creationId xmlns:p14="http://schemas.microsoft.com/office/powerpoint/2010/main" val="295492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سیاست های توسعه پایدار در سطح بین الملل به دو دلیل زیر مطرح شده اند:</a:t>
            </a:r>
            <a:endParaRPr lang="en-US" dirty="0"/>
          </a:p>
        </p:txBody>
      </p:sp>
      <p:sp>
        <p:nvSpPr>
          <p:cNvPr id="3" name="Content Placeholder 2"/>
          <p:cNvSpPr>
            <a:spLocks noGrp="1"/>
          </p:cNvSpPr>
          <p:nvPr>
            <p:ph idx="1"/>
          </p:nvPr>
        </p:nvSpPr>
        <p:spPr/>
        <p:txBody>
          <a:bodyPr/>
          <a:lstStyle/>
          <a:p>
            <a:pPr algn="r" rtl="1"/>
            <a:r>
              <a:rPr lang="fa-IR" dirty="0" smtClean="0"/>
              <a:t>آلودگی های جهانی یا برون مرزی نظیر دی اکسید کربن یا سوخت های هسته ای که موجب آثار خارجی منفی مستقیم همراه با همه مشکلات معروف به سواری مجانی گرفتن در تصمیمات سیاستی می شود.</a:t>
            </a:r>
          </a:p>
          <a:p>
            <a:pPr algn="r" rtl="1"/>
            <a:r>
              <a:rPr lang="fa-IR" dirty="0" smtClean="0"/>
              <a:t>حتی اگر آلودگی ها کاملا منطقه ای باشند ،همکاری بین المللی برای حفظ محیط زیست در چارچوب رقابت های صنعتی لازم است.</a:t>
            </a:r>
            <a:endParaRPr lang="en-US" dirty="0"/>
          </a:p>
        </p:txBody>
      </p:sp>
    </p:spTree>
    <p:extLst>
      <p:ext uri="{BB962C8B-B14F-4D97-AF65-F5344CB8AC3E}">
        <p14:creationId xmlns:p14="http://schemas.microsoft.com/office/powerpoint/2010/main" val="1833012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تعریف برنامه ریزی اقتصادی:</a:t>
            </a:r>
            <a:endParaRPr lang="en-US" dirty="0"/>
          </a:p>
        </p:txBody>
      </p:sp>
      <p:sp>
        <p:nvSpPr>
          <p:cNvPr id="3" name="Content Placeholder 2"/>
          <p:cNvSpPr>
            <a:spLocks noGrp="1"/>
          </p:cNvSpPr>
          <p:nvPr>
            <p:ph idx="1"/>
          </p:nvPr>
        </p:nvSpPr>
        <p:spPr/>
        <p:txBody>
          <a:bodyPr/>
          <a:lstStyle/>
          <a:p>
            <a:pPr algn="r" rtl="1"/>
            <a:r>
              <a:rPr lang="fa-IR" dirty="0" smtClean="0"/>
              <a:t>تاریخ اقتصادی جهان گواه آن است که هیچ کشور توسعه یافته ای بدون برنامه ریزی توسعه نیافته است.</a:t>
            </a:r>
          </a:p>
          <a:p>
            <a:pPr algn="r" rtl="1"/>
            <a:r>
              <a:rPr lang="fa-IR" dirty="0" smtClean="0"/>
              <a:t>واگذاری فعالیت های اقتصادی به بخش خصوصی و نظام بازار نیز مستلزم برنامه ریزی است.</a:t>
            </a:r>
          </a:p>
          <a:p>
            <a:pPr algn="r" rtl="1"/>
            <a:r>
              <a:rPr lang="fa-IR" dirty="0" smtClean="0"/>
              <a:t>برنامه ریزی توسعه با نظام برنامه ریزی متمرکز متفاوت است.</a:t>
            </a:r>
          </a:p>
          <a:p>
            <a:pPr algn="r" rtl="1"/>
            <a:r>
              <a:rPr lang="fa-IR" dirty="0" smtClean="0"/>
              <a:t>برنامه به معنی مقررات یا نظامی برای انجام کار یا کارهای معین و برنامه ریزی به معنی عمل یا فرایند یافتن و تنظیم کردن مقررات و نظام برای اجرای یک کار یا رشته ای از کارها می باشد.</a:t>
            </a:r>
            <a:endParaRPr lang="en-US" dirty="0"/>
          </a:p>
        </p:txBody>
      </p:sp>
    </p:spTree>
    <p:extLst>
      <p:ext uri="{BB962C8B-B14F-4D97-AF65-F5344CB8AC3E}">
        <p14:creationId xmlns:p14="http://schemas.microsoft.com/office/powerpoint/2010/main" val="2383487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نتیجه:</a:t>
            </a:r>
            <a:endParaRPr lang="en-US" dirty="0"/>
          </a:p>
        </p:txBody>
      </p:sp>
      <p:sp>
        <p:nvSpPr>
          <p:cNvPr id="3" name="Content Placeholder 2"/>
          <p:cNvSpPr>
            <a:spLocks noGrp="1"/>
          </p:cNvSpPr>
          <p:nvPr>
            <p:ph idx="1"/>
          </p:nvPr>
        </p:nvSpPr>
        <p:spPr/>
        <p:txBody>
          <a:bodyPr/>
          <a:lstStyle/>
          <a:p>
            <a:pPr algn="r" rtl="1"/>
            <a:r>
              <a:rPr lang="fa-IR" dirty="0" smtClean="0"/>
              <a:t>برنامه ریزی اقتصادی فرایندی است که وضعیت موجود یک کشور را به وضعیت مطلوب تبدیل می کند.</a:t>
            </a:r>
          </a:p>
          <a:p>
            <a:pPr algn="r" rtl="1"/>
            <a:r>
              <a:rPr lang="fa-IR" dirty="0" smtClean="0"/>
              <a:t>وضعیت مطلوب وضعیتی است که تمام شاخص های توسعه نظیر توسعه انسانی ،تامین نیازهای اساسی ،اشتغال ،سواد و بهداشت وضعیت مناسبی داشته باشد.</a:t>
            </a:r>
          </a:p>
          <a:p>
            <a:pPr algn="r" rtl="1"/>
            <a:r>
              <a:rPr lang="fa-IR" dirty="0" smtClean="0"/>
              <a:t>برنامه ریزی اقتصادی در سطح کلان صورت می گیرد. بنابراین یک فعالیت نهادی است که توسط دولت مرکزی و دستگاه برنامه ریزی صورت می گیرد.</a:t>
            </a:r>
            <a:endParaRPr lang="en-US" dirty="0"/>
          </a:p>
        </p:txBody>
      </p:sp>
    </p:spTree>
    <p:extLst>
      <p:ext uri="{BB962C8B-B14F-4D97-AF65-F5344CB8AC3E}">
        <p14:creationId xmlns:p14="http://schemas.microsoft.com/office/powerpoint/2010/main" val="1821470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اندازه گیری توسعه اقتصادی:</a:t>
            </a:r>
            <a:endParaRPr lang="en-US" dirty="0"/>
          </a:p>
        </p:txBody>
      </p:sp>
      <p:sp>
        <p:nvSpPr>
          <p:cNvPr id="3" name="Content Placeholder 2"/>
          <p:cNvSpPr>
            <a:spLocks noGrp="1"/>
          </p:cNvSpPr>
          <p:nvPr>
            <p:ph idx="1"/>
          </p:nvPr>
        </p:nvSpPr>
        <p:spPr/>
        <p:txBody>
          <a:bodyPr/>
          <a:lstStyle/>
          <a:p>
            <a:pPr algn="r" rtl="1"/>
            <a:r>
              <a:rPr lang="fa-IR" dirty="0" smtClean="0"/>
              <a:t>بسیاری از اقتصاددانان تلاش نموده اند تا معیارهای کمی و قابل اندازه گیری برای درجه توسعه یافتگی جوامع ارائه نمایند.</a:t>
            </a:r>
          </a:p>
          <a:p>
            <a:pPr algn="r" rtl="1"/>
            <a:r>
              <a:rPr lang="fa-IR" dirty="0" smtClean="0"/>
              <a:t>برخی از اقتصاددانان نیز شاخص های کیفی برای اندازه گیری درجه توسعه یافتگی ارائه نموده اند.</a:t>
            </a:r>
          </a:p>
          <a:p>
            <a:pPr algn="r" rtl="1"/>
            <a:r>
              <a:rPr lang="fa-IR" dirty="0" smtClean="0"/>
              <a:t>شاخص های توسعه در طول زمان متکامل تر شده اند.</a:t>
            </a:r>
          </a:p>
          <a:p>
            <a:pPr algn="r" rtl="1"/>
            <a:r>
              <a:rPr lang="fa-IR" dirty="0" smtClean="0"/>
              <a:t>برخی از شاخص ها مانند </a:t>
            </a:r>
            <a:r>
              <a:rPr lang="en-US" dirty="0" smtClean="0"/>
              <a:t>GNP</a:t>
            </a:r>
            <a:r>
              <a:rPr lang="fa-IR" dirty="0" smtClean="0"/>
              <a:t> نشان دهنده یک متغیر اقتصادی کلان است و برخی دیگر مانند </a:t>
            </a:r>
            <a:r>
              <a:rPr lang="en-US" dirty="0" smtClean="0"/>
              <a:t>HDI</a:t>
            </a:r>
            <a:r>
              <a:rPr lang="fa-IR" dirty="0" smtClean="0"/>
              <a:t> ترکیبی از متغیرها را در بر می گیرد.</a:t>
            </a:r>
            <a:endParaRPr lang="en-US" dirty="0"/>
          </a:p>
        </p:txBody>
      </p:sp>
    </p:spTree>
    <p:extLst>
      <p:ext uri="{BB962C8B-B14F-4D97-AF65-F5344CB8AC3E}">
        <p14:creationId xmlns:p14="http://schemas.microsoft.com/office/powerpoint/2010/main" val="508740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مهم ترین شاخص های اندازه گیری توسعه عبارتند از:</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fa-IR" dirty="0" smtClean="0"/>
              <a:t>تولید ناخالص ملی</a:t>
            </a:r>
          </a:p>
          <a:p>
            <a:pPr algn="r" rtl="1"/>
            <a:r>
              <a:rPr lang="fa-IR" dirty="0" smtClean="0"/>
              <a:t>تولید سرانه واقعی</a:t>
            </a:r>
          </a:p>
          <a:p>
            <a:pPr algn="r" rtl="1"/>
            <a:r>
              <a:rPr lang="fa-IR" dirty="0" smtClean="0"/>
              <a:t>توزیع درآمد</a:t>
            </a:r>
          </a:p>
          <a:p>
            <a:pPr algn="r" rtl="1"/>
            <a:r>
              <a:rPr lang="fa-IR" dirty="0" smtClean="0"/>
              <a:t>وسعت فقر</a:t>
            </a:r>
          </a:p>
          <a:p>
            <a:pPr algn="r" rtl="1"/>
            <a:r>
              <a:rPr lang="fa-IR" dirty="0" smtClean="0"/>
              <a:t>نرخ اشتغال </a:t>
            </a:r>
          </a:p>
          <a:p>
            <a:pPr algn="r" rtl="1"/>
            <a:r>
              <a:rPr lang="fa-IR" dirty="0" smtClean="0"/>
              <a:t>تغییر ساختار اقتصادی</a:t>
            </a:r>
          </a:p>
          <a:p>
            <a:pPr algn="r" rtl="1"/>
            <a:r>
              <a:rPr lang="fa-IR" dirty="0" smtClean="0"/>
              <a:t>تمرکززدایی و افزایش نرخ مشارکت</a:t>
            </a:r>
          </a:p>
          <a:p>
            <a:pPr algn="r" rtl="1"/>
            <a:r>
              <a:rPr lang="fa-IR" dirty="0" smtClean="0"/>
              <a:t>دسترسی به امکانات بهداشتی</a:t>
            </a:r>
          </a:p>
          <a:p>
            <a:pPr algn="r" rtl="1"/>
            <a:r>
              <a:rPr lang="fa-IR" dirty="0" smtClean="0"/>
              <a:t>دسترسی به امکانات آموزشی</a:t>
            </a:r>
          </a:p>
          <a:p>
            <a:pPr algn="r" rtl="1"/>
            <a:r>
              <a:rPr lang="fa-IR" dirty="0" smtClean="0"/>
              <a:t>شاخص توسعه انسانی</a:t>
            </a:r>
            <a:endParaRPr lang="en-US" dirty="0"/>
          </a:p>
        </p:txBody>
      </p:sp>
    </p:spTree>
    <p:extLst>
      <p:ext uri="{BB962C8B-B14F-4D97-AF65-F5344CB8AC3E}">
        <p14:creationId xmlns:p14="http://schemas.microsoft.com/office/powerpoint/2010/main" val="378073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فصل اول : کلیات</a:t>
            </a:r>
            <a:endParaRPr lang="en-US" dirty="0"/>
          </a:p>
        </p:txBody>
      </p:sp>
      <p:sp>
        <p:nvSpPr>
          <p:cNvPr id="3" name="Content Placeholder 2"/>
          <p:cNvSpPr>
            <a:spLocks noGrp="1"/>
          </p:cNvSpPr>
          <p:nvPr>
            <p:ph idx="1"/>
          </p:nvPr>
        </p:nvSpPr>
        <p:spPr/>
        <p:txBody>
          <a:bodyPr/>
          <a:lstStyle/>
          <a:p>
            <a:pPr algn="r" rtl="1"/>
            <a:r>
              <a:rPr lang="fa-IR" dirty="0" smtClean="0"/>
              <a:t>علم اقتصاد به شاخه های متعددی تقسیم می شود.یکی از آن شاخه ها اقتصاد توسعه است.</a:t>
            </a:r>
          </a:p>
          <a:p>
            <a:pPr algn="r" rtl="1"/>
            <a:r>
              <a:rPr lang="fa-IR" dirty="0" smtClean="0"/>
              <a:t>اولین کتاب در زمینه توسعه اقتصادی کتاب «علل ثروت ملل» نوشته آدام اسمیت است که در سال 1776منتشر شده است.</a:t>
            </a:r>
          </a:p>
          <a:p>
            <a:pPr algn="r" rtl="1"/>
            <a:r>
              <a:rPr lang="fa-IR" dirty="0" smtClean="0"/>
              <a:t>بعد از جنگ جهانی دوم برای جبران خسارات وارد شده بر کشورهای درگیر جنگ نظریه توسعه اقتصادی مطرح شد.</a:t>
            </a:r>
          </a:p>
          <a:p>
            <a:pPr algn="r" rtl="1"/>
            <a:r>
              <a:rPr lang="fa-IR" dirty="0" smtClean="0"/>
              <a:t> </a:t>
            </a:r>
            <a:endParaRPr lang="en-US" dirty="0"/>
          </a:p>
        </p:txBody>
      </p:sp>
    </p:spTree>
    <p:extLst>
      <p:ext uri="{BB962C8B-B14F-4D97-AF65-F5344CB8AC3E}">
        <p14:creationId xmlns:p14="http://schemas.microsoft.com/office/powerpoint/2010/main" val="2801712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تولید ناخالص ملی </a:t>
            </a:r>
            <a:r>
              <a:rPr lang="en-US" dirty="0" smtClean="0"/>
              <a:t>(GNP)</a:t>
            </a:r>
            <a:r>
              <a:rPr lang="fa-IR" dirty="0" smtClean="0"/>
              <a:t> :</a:t>
            </a:r>
            <a:endParaRPr lang="en-US" dirty="0"/>
          </a:p>
        </p:txBody>
      </p:sp>
      <p:sp>
        <p:nvSpPr>
          <p:cNvPr id="3" name="Content Placeholder 2"/>
          <p:cNvSpPr>
            <a:spLocks noGrp="1"/>
          </p:cNvSpPr>
          <p:nvPr>
            <p:ph idx="1"/>
          </p:nvPr>
        </p:nvSpPr>
        <p:spPr/>
        <p:txBody>
          <a:bodyPr/>
          <a:lstStyle/>
          <a:p>
            <a:pPr algn="r" rtl="1"/>
            <a:r>
              <a:rPr lang="fa-IR" dirty="0" smtClean="0"/>
              <a:t>اولین شاخص اندازه گیری توسعه اقتصادی ، تولید ناخالص ملی می باشد.</a:t>
            </a:r>
          </a:p>
          <a:p>
            <a:pPr algn="r" rtl="1"/>
            <a:r>
              <a:rPr lang="fa-IR" dirty="0" smtClean="0"/>
              <a:t>تولید ناخالص ملی ارزش تمام کالاها و خدمات نهایی تولید شده به قیمت جاری طی یک دوره مالی معین – معمولا یکسال – است.</a:t>
            </a:r>
          </a:p>
          <a:p>
            <a:pPr algn="r" rtl="1"/>
            <a:r>
              <a:rPr lang="fa-IR" dirty="0" smtClean="0"/>
              <a:t>به نظر می رسد کشوری که تولید ناخالص ملی بالاتری داشته باشد از قدرت ، ثروت و امکانات بیشتری برخوردار است.</a:t>
            </a:r>
          </a:p>
          <a:p>
            <a:pPr algn="r" rtl="1"/>
            <a:r>
              <a:rPr lang="fa-IR" dirty="0" smtClean="0"/>
              <a:t>ایراد :متغیرهای اساسی نظیر رشد قیمت ها،رشد جمعیت ،توزیع درامد ،آلودگی محیط زیست ، اقتصاد زیرزمینی و تولید خود مصرفی انعکاس مناسبی در آن ندارند.</a:t>
            </a:r>
            <a:endParaRPr lang="en-US" dirty="0"/>
          </a:p>
        </p:txBody>
      </p:sp>
    </p:spTree>
    <p:extLst>
      <p:ext uri="{BB962C8B-B14F-4D97-AF65-F5344CB8AC3E}">
        <p14:creationId xmlns:p14="http://schemas.microsoft.com/office/powerpoint/2010/main" val="1247338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در </a:t>
            </a:r>
            <a:r>
              <a:rPr lang="fa-IR" dirty="0"/>
              <a:t>محاسبه تولید ناخالص ملی پیامد های منفی حاصل از آلودگی محیط زیست ، جرم و جنایت و مواردی از این قبیل به عنوان یک رقم منفی از تولید ناخالص ملی کسر نمی شود و حتی هزینه های انجام شده برای برطرف کردن آن موارد در محاسبه تولید ناخالص ملی منظور می شود.</a:t>
            </a:r>
          </a:p>
          <a:p>
            <a:pPr algn="r" rtl="1"/>
            <a:r>
              <a:rPr lang="fa-IR" dirty="0"/>
              <a:t>ارزش ساعات کاری که زنان خانه دار برای مراقبت از فرزند خود یا برای پخت مربا و تهیه ترشی و غیره صرف می‌کند علی‌رغم آنکه با ارزش است در محاسبه تولید ناخالص ملی منظور نمی شود. یا برخی کالاهای خود مصرفی کشاورزان مانند مرغ و خروس خانگی که فقط برای مصرف شخصی است یا سبزیجاتی که فقط برای مصرف خانگی است و مورد مبادله قرار نمی گیرد در محاسبه تولید ناخالص ملی منظور نمی شود.</a:t>
            </a:r>
          </a:p>
          <a:p>
            <a:pPr algn="r" rtl="1"/>
            <a:endParaRPr lang="en-US" dirty="0"/>
          </a:p>
        </p:txBody>
      </p:sp>
    </p:spTree>
    <p:extLst>
      <p:ext uri="{BB962C8B-B14F-4D97-AF65-F5344CB8AC3E}">
        <p14:creationId xmlns:p14="http://schemas.microsoft.com/office/powerpoint/2010/main" val="118000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تولید سرانه واقعی:</a:t>
            </a:r>
            <a:endParaRPr lang="en-US" dirty="0"/>
          </a:p>
        </p:txBody>
      </p:sp>
      <p:sp>
        <p:nvSpPr>
          <p:cNvPr id="3" name="Content Placeholder 2"/>
          <p:cNvSpPr>
            <a:spLocks noGrp="1"/>
          </p:cNvSpPr>
          <p:nvPr>
            <p:ph idx="1"/>
          </p:nvPr>
        </p:nvSpPr>
        <p:spPr/>
        <p:txBody>
          <a:bodyPr/>
          <a:lstStyle/>
          <a:p>
            <a:pPr algn="r" rtl="1"/>
            <a:r>
              <a:rPr lang="fa-IR" dirty="0" smtClean="0"/>
              <a:t>دومین شاخص برای اندازه گیری توسعه اقتصادی می باشد.</a:t>
            </a:r>
          </a:p>
          <a:p>
            <a:pPr algn="r" rtl="1"/>
            <a:r>
              <a:rPr lang="fa-IR" dirty="0" smtClean="0"/>
              <a:t>تولید واقعی سرانه عبارت است از تقسیم تولید ناخالص ملی به قیمت های ثابت بر کل جمعیت کشور.</a:t>
            </a:r>
          </a:p>
          <a:p>
            <a:pPr algn="r" rtl="1"/>
            <a:r>
              <a:rPr lang="fa-IR" dirty="0" smtClean="0"/>
              <a:t>این شاخص اثر رشد جمعیت و رشد قیمت ها را تعدیل می کند اما بقیه موارد را در نظر نمیگیرد.</a:t>
            </a:r>
            <a:endParaRPr lang="en-US" dirty="0"/>
          </a:p>
        </p:txBody>
      </p:sp>
    </p:spTree>
    <p:extLst>
      <p:ext uri="{BB962C8B-B14F-4D97-AF65-F5344CB8AC3E}">
        <p14:creationId xmlns:p14="http://schemas.microsoft.com/office/powerpoint/2010/main" val="26023111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توزیع درامد:</a:t>
            </a:r>
            <a:endParaRPr lang="en-US" dirty="0"/>
          </a:p>
        </p:txBody>
      </p:sp>
      <p:sp>
        <p:nvSpPr>
          <p:cNvPr id="3" name="Content Placeholder 2"/>
          <p:cNvSpPr>
            <a:spLocks noGrp="1"/>
          </p:cNvSpPr>
          <p:nvPr>
            <p:ph idx="1"/>
          </p:nvPr>
        </p:nvSpPr>
        <p:spPr/>
        <p:txBody>
          <a:bodyPr/>
          <a:lstStyle/>
          <a:p>
            <a:pPr algn="r" rtl="1"/>
            <a:r>
              <a:rPr lang="fa-IR" dirty="0" smtClean="0"/>
              <a:t>رفاه جامعه بستگی به توزیع مناسب دراد دارد.</a:t>
            </a:r>
          </a:p>
          <a:p>
            <a:pPr algn="r" rtl="1"/>
            <a:r>
              <a:rPr lang="fa-IR" dirty="0" smtClean="0"/>
              <a:t>سهم دهک های گوناگون درامدی است که نشان می دهد اقشار گوناگون از درامد ملی چه سهمی دارند.</a:t>
            </a:r>
          </a:p>
          <a:p>
            <a:pPr algn="r" rtl="1"/>
            <a:r>
              <a:rPr lang="fa-IR" dirty="0" smtClean="0"/>
              <a:t>توزیع درامد در کشورهای در حال گذر نسبت به کشورهای توسعه یافته از شدت نابرابری بیشتری برخوردار است.</a:t>
            </a:r>
          </a:p>
          <a:p>
            <a:pPr algn="r" rtl="1"/>
            <a:r>
              <a:rPr lang="fa-IR" dirty="0" smtClean="0"/>
              <a:t>برای اندازه گیری توزیع درامد ابزارهایی نظیر ضریب جینی ، منحنی لورنز ، شاخص تایل و معیار اتکینسون وجود دارد.</a:t>
            </a:r>
            <a:endParaRPr lang="en-US" dirty="0"/>
          </a:p>
        </p:txBody>
      </p:sp>
    </p:spTree>
    <p:extLst>
      <p:ext uri="{BB962C8B-B14F-4D97-AF65-F5344CB8AC3E}">
        <p14:creationId xmlns:p14="http://schemas.microsoft.com/office/powerpoint/2010/main" val="31512264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وسعت فقر:</a:t>
            </a:r>
            <a:endParaRPr lang="en-US" dirty="0"/>
          </a:p>
        </p:txBody>
      </p:sp>
      <p:sp>
        <p:nvSpPr>
          <p:cNvPr id="3" name="Content Placeholder 2"/>
          <p:cNvSpPr>
            <a:spLocks noGrp="1"/>
          </p:cNvSpPr>
          <p:nvPr>
            <p:ph idx="1"/>
          </p:nvPr>
        </p:nvSpPr>
        <p:spPr/>
        <p:txBody>
          <a:bodyPr/>
          <a:lstStyle/>
          <a:p>
            <a:pPr algn="r" rtl="1"/>
            <a:r>
              <a:rPr lang="fa-IR" dirty="0" smtClean="0"/>
              <a:t>جنبه دیگر توزیع درامد وسعت فقر است.</a:t>
            </a:r>
          </a:p>
          <a:p>
            <a:pPr algn="r" rtl="1"/>
            <a:r>
              <a:rPr lang="fa-IR" dirty="0" smtClean="0"/>
              <a:t>وسعت فقر به دو عامل بستگی دارد:</a:t>
            </a:r>
          </a:p>
          <a:p>
            <a:pPr algn="r" rtl="1"/>
            <a:r>
              <a:rPr lang="fa-IR" dirty="0" smtClean="0"/>
              <a:t>سطح متوسط درآمد ملی </a:t>
            </a:r>
          </a:p>
          <a:p>
            <a:pPr algn="r" rtl="1"/>
            <a:r>
              <a:rPr lang="fa-IR" dirty="0" smtClean="0"/>
              <a:t>درجه نابرابری در توزیع درامد</a:t>
            </a:r>
          </a:p>
          <a:p>
            <a:pPr algn="r" rtl="1"/>
            <a:r>
              <a:rPr lang="fa-IR" dirty="0" smtClean="0"/>
              <a:t>در هر سطحی از درامد ملی سرانه ، هر چه توزیع درامد عادلانه تر باشد، میزان فقر بیشتر است.</a:t>
            </a:r>
          </a:p>
          <a:p>
            <a:pPr algn="r" rtl="1"/>
            <a:r>
              <a:rPr lang="fa-IR" dirty="0" smtClean="0"/>
              <a:t>هر چه سطح متوسط درامد پایین تر باشد،میزان فقر بیشتر است.</a:t>
            </a:r>
          </a:p>
          <a:p>
            <a:pPr algn="r" rtl="1"/>
            <a:endParaRPr lang="en-US" dirty="0"/>
          </a:p>
        </p:txBody>
      </p:sp>
    </p:spTree>
    <p:extLst>
      <p:ext uri="{BB962C8B-B14F-4D97-AF65-F5344CB8AC3E}">
        <p14:creationId xmlns:p14="http://schemas.microsoft.com/office/powerpoint/2010/main" val="8925765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نرخ اشتغال:</a:t>
            </a:r>
            <a:endParaRPr lang="en-US" dirty="0"/>
          </a:p>
        </p:txBody>
      </p:sp>
      <p:sp>
        <p:nvSpPr>
          <p:cNvPr id="3" name="Content Placeholder 2"/>
          <p:cNvSpPr>
            <a:spLocks noGrp="1"/>
          </p:cNvSpPr>
          <p:nvPr>
            <p:ph idx="1"/>
          </p:nvPr>
        </p:nvSpPr>
        <p:spPr/>
        <p:txBody>
          <a:bodyPr/>
          <a:lstStyle/>
          <a:p>
            <a:pPr algn="r" rtl="1"/>
            <a:r>
              <a:rPr lang="fa-IR" dirty="0" smtClean="0"/>
              <a:t>هرچه تعداد بیشتری از نیروی کار فعال جامعه به کار تمام وقت مشغول شوند و نسبت شاغلین به کل نیروی کار جامعه افزایش یابد ، تولید ناخالص ملی ، درامد واقعی سرانه و رفاه اقتصادی جامعه افزایش می یابد.</a:t>
            </a:r>
          </a:p>
          <a:p>
            <a:pPr algn="r" rtl="1"/>
            <a:r>
              <a:rPr lang="fa-IR" dirty="0" smtClean="0"/>
              <a:t>افزایش نرخ اشتغال موجب کاهش برخی از مشکلات جوامع در حال گذر نظیر توزیع نامناسب درآمد ،فقر ، جرم و جنایت و اعتیاد می شود.</a:t>
            </a:r>
          </a:p>
          <a:p>
            <a:pPr algn="r" rtl="1"/>
            <a:r>
              <a:rPr lang="fa-IR" dirty="0" smtClean="0"/>
              <a:t>نرخ اشتغال شاخص مناسبی برای اندازه گیری درجه توسعه یافتگی کشورها می باشد.</a:t>
            </a:r>
            <a:endParaRPr lang="en-US" dirty="0"/>
          </a:p>
        </p:txBody>
      </p:sp>
    </p:spTree>
    <p:extLst>
      <p:ext uri="{BB962C8B-B14F-4D97-AF65-F5344CB8AC3E}">
        <p14:creationId xmlns:p14="http://schemas.microsoft.com/office/powerpoint/2010/main" val="2022801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تغییر ساختار اقتصادی:</a:t>
            </a:r>
            <a:endParaRPr lang="en-US" dirty="0"/>
          </a:p>
        </p:txBody>
      </p:sp>
      <p:sp>
        <p:nvSpPr>
          <p:cNvPr id="3" name="Content Placeholder 2"/>
          <p:cNvSpPr>
            <a:spLocks noGrp="1"/>
          </p:cNvSpPr>
          <p:nvPr>
            <p:ph idx="1"/>
          </p:nvPr>
        </p:nvSpPr>
        <p:spPr/>
        <p:txBody>
          <a:bodyPr/>
          <a:lstStyle/>
          <a:p>
            <a:pPr algn="r" rtl="1"/>
            <a:r>
              <a:rPr lang="fa-IR" dirty="0" smtClean="0"/>
              <a:t>اولین اقتصاددانی که به موضوع تغییر ساختار اقتصادی پرداخته کولین کلارک است.تغییر ساختار به معنی افزایش سهم نیروی کار و ارزش افزوده در بخش های خدمات و صنعت نسبت به بخش کشاورزی است که در فرایند طبیعی توسعه صورت می گیرد.</a:t>
            </a:r>
            <a:endParaRPr lang="en-US" dirty="0"/>
          </a:p>
        </p:txBody>
      </p:sp>
    </p:spTree>
    <p:extLst>
      <p:ext uri="{BB962C8B-B14F-4D97-AF65-F5344CB8AC3E}">
        <p14:creationId xmlns:p14="http://schemas.microsoft.com/office/powerpoint/2010/main" val="14272273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تمرکز زدایی و افزایش نرخ مشارکت:</a:t>
            </a:r>
            <a:endParaRPr lang="en-US" dirty="0"/>
          </a:p>
        </p:txBody>
      </p:sp>
      <p:sp>
        <p:nvSpPr>
          <p:cNvPr id="3" name="Content Placeholder 2"/>
          <p:cNvSpPr>
            <a:spLocks noGrp="1"/>
          </p:cNvSpPr>
          <p:nvPr>
            <p:ph idx="1"/>
          </p:nvPr>
        </p:nvSpPr>
        <p:spPr/>
        <p:txBody>
          <a:bodyPr/>
          <a:lstStyle/>
          <a:p>
            <a:pPr algn="r" rtl="1"/>
            <a:r>
              <a:rPr lang="fa-IR" dirty="0" smtClean="0"/>
              <a:t>واگذار کردن امور اقتصادی به مناطق ، استان ها ،شهرها و روستاها و کاهش حجم فعالیت های اقتصادی دولت و سپردن آن به مردم به منظور افزایش کارایی را تمرکززدایی می گویند.میزان مشارکت زنان در فعالیت های اقتصادی و برنامه ریزی های اجتماعی شاخص مهم توسعه یافتگی محسوب می شود.</a:t>
            </a:r>
          </a:p>
          <a:p>
            <a:pPr algn="r" rtl="1"/>
            <a:r>
              <a:rPr lang="fa-IR" dirty="0" smtClean="0"/>
              <a:t>هرچه میزان تمرکززدایی و نرخ مشارکت زنان بیشتر باشد کشور توسعه یافته تر می شود.</a:t>
            </a:r>
            <a:endParaRPr lang="en-US" dirty="0"/>
          </a:p>
        </p:txBody>
      </p:sp>
    </p:spTree>
    <p:extLst>
      <p:ext uri="{BB962C8B-B14F-4D97-AF65-F5344CB8AC3E}">
        <p14:creationId xmlns:p14="http://schemas.microsoft.com/office/powerpoint/2010/main" val="8111924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8348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rtl="1"/>
            <a:r>
              <a:rPr lang="fa-IR" dirty="0" smtClean="0"/>
              <a:t>ابتدا کشورها به سه دسته تقسیم شدند:</a:t>
            </a:r>
          </a:p>
          <a:p>
            <a:pPr algn="r" rtl="1"/>
            <a:r>
              <a:rPr lang="fa-IR" dirty="0" smtClean="0"/>
              <a:t>1) کشورهای جهان اول: این کشورها صنعتی و پیشرفته بودند و نظام اقتصادی آنها سرمایه داری بود.</a:t>
            </a:r>
          </a:p>
          <a:p>
            <a:pPr algn="r" rtl="1"/>
            <a:r>
              <a:rPr lang="fa-IR" dirty="0" smtClean="0"/>
              <a:t>2) کشورهای جهان دوم: این کشورها نسبتا صنعتی و پیشرفته بوده و نظام اقتصادی آنها سوسیالیستی بود.</a:t>
            </a:r>
          </a:p>
          <a:p>
            <a:pPr algn="r" rtl="1"/>
            <a:r>
              <a:rPr lang="fa-IR" dirty="0" smtClean="0"/>
              <a:t>3) کشورهای جهان سوم:این کشورها در دوره ماقبل صنعتی قرار داشتند و طیف وسیعی از کشورها را شامل می شدند.نظام اقتصادی این کشورها مختلط بود و درجه اختلاط بخش خصوصی و دولتی در هر کدام از آنها متفاوت بود.</a:t>
            </a:r>
          </a:p>
          <a:p>
            <a:pPr algn="r" rtl="1"/>
            <a:r>
              <a:rPr lang="fa-IR" dirty="0" smtClean="0"/>
              <a:t>پس از فروپاشی نظام سوسیالیستی شوروی در نظام های اقتصادی کشورهای سوسیالیستی تغییرات وسیعی صورت گرفت.</a:t>
            </a:r>
            <a:endParaRPr lang="en-US" dirty="0"/>
          </a:p>
        </p:txBody>
      </p:sp>
    </p:spTree>
    <p:extLst>
      <p:ext uri="{BB962C8B-B14F-4D97-AF65-F5344CB8AC3E}">
        <p14:creationId xmlns:p14="http://schemas.microsoft.com/office/powerpoint/2010/main" val="589952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در حال حاضر جوامع به سه دسته طبقه بندی می شوند:</a:t>
            </a:r>
          </a:p>
          <a:p>
            <a:pPr algn="r" rtl="1"/>
            <a:r>
              <a:rPr lang="fa-IR" dirty="0" smtClean="0"/>
              <a:t>1) جوامع مدرن:آن دسته از جوامع که در ورود و همگامی با عصر صنعتی موفق بوده اند.</a:t>
            </a:r>
          </a:p>
          <a:p>
            <a:pPr algn="r" rtl="1"/>
            <a:r>
              <a:rPr lang="fa-IR" dirty="0" smtClean="0"/>
              <a:t>2)جوامع سنتی:آن دسته از جوامع متکی بر کشاورزی هستند که قبل از عصر نوین تاریخی وجود داشته اند.</a:t>
            </a:r>
          </a:p>
          <a:p>
            <a:pPr algn="r" rtl="1"/>
            <a:r>
              <a:rPr lang="fa-IR" dirty="0" smtClean="0"/>
              <a:t>3)جوامع در حال گذر:آن دسته از جوامع که برخی ویژگی ها را از جوامع سنتی و برخی را از جوامع مدرن گرفته اند و در آنها انواع دوگانگی وجود دارد.</a:t>
            </a:r>
            <a:endParaRPr lang="en-US" dirty="0"/>
          </a:p>
        </p:txBody>
      </p:sp>
    </p:spTree>
    <p:extLst>
      <p:ext uri="{BB962C8B-B14F-4D97-AF65-F5344CB8AC3E}">
        <p14:creationId xmlns:p14="http://schemas.microsoft.com/office/powerpoint/2010/main" val="3055366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تعریف رشد اقتصادی:</a:t>
            </a:r>
            <a:endParaRPr lang="en-US" dirty="0"/>
          </a:p>
        </p:txBody>
      </p:sp>
      <p:sp>
        <p:nvSpPr>
          <p:cNvPr id="3" name="Content Placeholder 2"/>
          <p:cNvSpPr>
            <a:spLocks noGrp="1"/>
          </p:cNvSpPr>
          <p:nvPr>
            <p:ph idx="1"/>
          </p:nvPr>
        </p:nvSpPr>
        <p:spPr/>
        <p:txBody>
          <a:bodyPr/>
          <a:lstStyle/>
          <a:p>
            <a:pPr algn="r" rtl="1"/>
            <a:r>
              <a:rPr lang="fa-IR" dirty="0" smtClean="0"/>
              <a:t>رشد ترجمه کلمه </a:t>
            </a:r>
            <a:r>
              <a:rPr lang="en-US" dirty="0" smtClean="0"/>
              <a:t>GROWTH</a:t>
            </a:r>
            <a:r>
              <a:rPr lang="fa-IR" dirty="0" smtClean="0"/>
              <a:t> به معنی بزرگ شدن است.مثل قد ، وزن ، جمعیت و....</a:t>
            </a:r>
          </a:p>
          <a:p>
            <a:pPr algn="r" rtl="1"/>
            <a:r>
              <a:rPr lang="fa-IR" dirty="0" smtClean="0"/>
              <a:t>رشد معنی عددی و کمی دارد و قابل اندازه گیری است.</a:t>
            </a:r>
          </a:p>
          <a:p>
            <a:pPr algn="r" rtl="1"/>
            <a:r>
              <a:rPr lang="fa-IR" dirty="0" smtClean="0"/>
              <a:t>رشد تغییر کمی هر متغیر طی یک دوره زمانی معین است.</a:t>
            </a:r>
          </a:p>
          <a:p>
            <a:pPr algn="r" rtl="1"/>
            <a:endParaRPr lang="en-US" dirty="0"/>
          </a:p>
        </p:txBody>
      </p:sp>
    </p:spTree>
    <p:extLst>
      <p:ext uri="{BB962C8B-B14F-4D97-AF65-F5344CB8AC3E}">
        <p14:creationId xmlns:p14="http://schemas.microsoft.com/office/powerpoint/2010/main" val="738328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تعریف های متعدد در مورد رشد اقتصادی:</a:t>
            </a:r>
            <a:endParaRPr lang="en-US" dirty="0"/>
          </a:p>
        </p:txBody>
      </p:sp>
      <p:sp>
        <p:nvSpPr>
          <p:cNvPr id="3" name="Content Placeholder 2"/>
          <p:cNvSpPr>
            <a:spLocks noGrp="1"/>
          </p:cNvSpPr>
          <p:nvPr>
            <p:ph idx="1"/>
          </p:nvPr>
        </p:nvSpPr>
        <p:spPr/>
        <p:txBody>
          <a:bodyPr>
            <a:normAutofit fontScale="92500"/>
          </a:bodyPr>
          <a:lstStyle/>
          <a:p>
            <a:pPr algn="r" rtl="1"/>
            <a:r>
              <a:rPr lang="fa-IR" dirty="0" smtClean="0"/>
              <a:t>شومپیتر رشد را تغییرات آرام و تدریجی در شرایط اقتصادی بلندمدت </a:t>
            </a:r>
            <a:r>
              <a:rPr lang="fa-IR" dirty="0"/>
              <a:t>که در نتیجه افزایش تدریجی در نرخ پس انداز ها و جمعیت ایجاد می شود ،می داند </a:t>
            </a:r>
            <a:r>
              <a:rPr lang="fa-IR" dirty="0" smtClean="0"/>
              <a:t>.</a:t>
            </a:r>
          </a:p>
          <a:p>
            <a:pPr algn="r" rtl="1"/>
            <a:r>
              <a:rPr lang="fa-IR" dirty="0"/>
              <a:t>کیندل برگر رشد اقتصادی را فقط به معنای تولید محصول بیشتر به کار می برد. </a:t>
            </a:r>
            <a:endParaRPr lang="fa-IR" dirty="0" smtClean="0"/>
          </a:p>
          <a:p>
            <a:pPr algn="r" rtl="1"/>
            <a:r>
              <a:rPr lang="fa-IR" dirty="0"/>
              <a:t>فریدمن رشد را گسترش سیستم اقتصادی در جهات مختلف بدون تغییر در زیربنای آن می داند. </a:t>
            </a:r>
            <a:endParaRPr lang="fa-IR" dirty="0" smtClean="0"/>
          </a:p>
          <a:p>
            <a:pPr algn="r" rtl="1"/>
            <a:r>
              <a:rPr lang="fa-IR" dirty="0"/>
              <a:t>تودارو رشد اقتصادی را فرآیند پایداری که در اثر آن ظرفیت تولیدی اقتصاد ،طی زمان افزایش می یابد و سبب افزایش سطح درآمد ملی می شود، تعریف می کند </a:t>
            </a:r>
            <a:r>
              <a:rPr lang="fa-IR" dirty="0" smtClean="0"/>
              <a:t>.</a:t>
            </a:r>
          </a:p>
          <a:p>
            <a:pPr algn="r" rtl="1"/>
            <a:r>
              <a:rPr lang="fa-IR" dirty="0"/>
              <a:t>در تمام تعاریف بالا رشد اقتصادی به عنوان یک پدیده کمی تغییرات در میزان تولید ملی است. این تغییرات ممکن است مثبت یا منفی باشد. براین رشد اقتصادی هم می‌تواند مثبت باشد و هم می‌تواند منفی باشد . در صورتی که تغییری در تولید صورت نگیرد رشد اقتصادی برابر صفر خواهد بود. </a:t>
            </a:r>
            <a:endParaRPr lang="en-US" dirty="0"/>
          </a:p>
        </p:txBody>
      </p:sp>
    </p:spTree>
    <p:extLst>
      <p:ext uri="{BB962C8B-B14F-4D97-AF65-F5344CB8AC3E}">
        <p14:creationId xmlns:p14="http://schemas.microsoft.com/office/powerpoint/2010/main" val="720083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رشد اقتصادی از دیدگاه نگارنده:</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algn="r" rtl="1"/>
                <a:r>
                  <a:rPr lang="fa-IR" dirty="0"/>
                  <a:t>به نظر نگارنده رشد اقتصادی عبارت است از افزایش مداوم تولید سرانه </a:t>
                </a:r>
                <a:r>
                  <a:rPr lang="fa-IR" dirty="0" smtClean="0"/>
                  <a:t>یک </a:t>
                </a:r>
                <a:r>
                  <a:rPr lang="fa-IR" dirty="0"/>
                  <a:t>کشور. </a:t>
                </a:r>
                <a:endParaRPr lang="fa-IR" dirty="0" smtClean="0"/>
              </a:p>
              <a:p>
                <a:pPr algn="r" rtl="1"/>
                <a:r>
                  <a:rPr lang="fa-IR" dirty="0"/>
                  <a:t>بر اثر رشد اقتصادی کشور قادر خواهد بود نیازهای مصرف کنندگان را بهتر برآورده نماید و استانداردهای زندگی را ارتقا بخشد. </a:t>
                </a:r>
                <a:endParaRPr lang="fa-IR" dirty="0" smtClean="0"/>
              </a:p>
              <a:p>
                <a:pPr algn="r" rtl="1"/>
                <a:r>
                  <a:rPr lang="fa-IR" dirty="0" smtClean="0"/>
                  <a:t>نرخ </a:t>
                </a:r>
                <a:r>
                  <a:rPr lang="fa-IR" dirty="0"/>
                  <a:t>رشد اقتصادی به صورت زیر محاسبه می شود: </a:t>
                </a:r>
                <a:endParaRPr lang="fa-IR" dirty="0" smtClean="0"/>
              </a:p>
              <a:p>
                <a:pPr marL="0" indent="0" rtl="1">
                  <a:buNone/>
                </a:pPr>
                <a14:m>
                  <m:oMath xmlns:m="http://schemas.openxmlformats.org/officeDocument/2006/math">
                    <m:r>
                      <a:rPr lang="en-US">
                        <a:latin typeface="Cambria Math" panose="02040503050406030204" pitchFamily="18" charset="0"/>
                      </a:rPr>
                      <m:t>=</m:t>
                    </m:r>
                    <m:r>
                      <a:rPr lang="en-US">
                        <a:latin typeface="Cambria Math" panose="02040503050406030204" pitchFamily="18" charset="0"/>
                      </a:rPr>
                      <m:t>100</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𝐺𝑁𝑃</m:t>
                        </m:r>
                        <m:r>
                          <a:rPr lang="en-US" i="1">
                            <a:latin typeface="Cambria Math" panose="02040503050406030204" pitchFamily="18" charset="0"/>
                          </a:rPr>
                          <m:t> </m:t>
                        </m:r>
                        <m:r>
                          <a:rPr lang="en-US" i="1">
                            <a:latin typeface="Cambria Math" panose="02040503050406030204" pitchFamily="18" charset="0"/>
                          </a:rPr>
                          <m:t>1</m:t>
                        </m:r>
                        <m:r>
                          <a:rPr lang="en-US" i="1">
                            <a:latin typeface="Cambria Math" panose="02040503050406030204" pitchFamily="18" charset="0"/>
                          </a:rPr>
                          <m:t>−</m:t>
                        </m:r>
                        <m:r>
                          <a:rPr lang="en-US" i="1">
                            <a:latin typeface="Cambria Math" panose="02040503050406030204" pitchFamily="18" charset="0"/>
                          </a:rPr>
                          <m:t>𝐺𝑁𝑃</m:t>
                        </m:r>
                        <m:r>
                          <a:rPr lang="en-US" i="1">
                            <a:latin typeface="Cambria Math" panose="02040503050406030204" pitchFamily="18" charset="0"/>
                          </a:rPr>
                          <m:t>0</m:t>
                        </m:r>
                      </m:num>
                      <m:den>
                        <m:r>
                          <m:rPr>
                            <m:sty m:val="p"/>
                          </m:rPr>
                          <a:rPr lang="en-US">
                            <a:latin typeface="Cambria Math" panose="02040503050406030204" pitchFamily="18" charset="0"/>
                          </a:rPr>
                          <m:t>GNP</m:t>
                        </m:r>
                        <m:r>
                          <a:rPr lang="en-US">
                            <a:latin typeface="Cambria Math" panose="02040503050406030204" pitchFamily="18" charset="0"/>
                          </a:rPr>
                          <m:t>0</m:t>
                        </m:r>
                      </m:den>
                    </m:f>
                  </m:oMath>
                </a14:m>
                <a:r>
                  <a:rPr lang="en-US" dirty="0"/>
                  <a:t> </a:t>
                </a:r>
                <a:r>
                  <a:rPr lang="fa-IR" dirty="0"/>
                  <a:t>نرخ رشد </a:t>
                </a:r>
                <a:r>
                  <a:rPr lang="en-US" dirty="0"/>
                  <a:t>GNP</a:t>
                </a:r>
              </a:p>
              <a:p>
                <a:pPr marL="0" indent="0" algn="r" rtl="1">
                  <a:buNone/>
                </a:pPr>
                <a:r>
                  <a:rPr lang="fa-IR" dirty="0" smtClean="0"/>
                  <a:t>که در آن :</a:t>
                </a:r>
              </a:p>
              <a:p>
                <a:pPr marL="0" indent="0" algn="r" rtl="1">
                  <a:buNone/>
                </a:pPr>
                <a:r>
                  <a:rPr lang="en-US" dirty="0" smtClean="0"/>
                  <a:t>GNP1</a:t>
                </a:r>
                <a:r>
                  <a:rPr lang="fa-IR" dirty="0" smtClean="0"/>
                  <a:t> تولید ناخالص ملی در دوره جاری</a:t>
                </a:r>
                <a:endParaRPr lang="en-US" dirty="0" smtClean="0"/>
              </a:p>
              <a:p>
                <a:pPr marL="0" indent="0" algn="r" rtl="1">
                  <a:buNone/>
                </a:pPr>
                <a:r>
                  <a:rPr lang="en-US" dirty="0" smtClean="0"/>
                  <a:t>GNP0</a:t>
                </a:r>
                <a:r>
                  <a:rPr lang="fa-IR" dirty="0" smtClean="0"/>
                  <a:t> تولید ناخالص ملی در دوره قبل است.</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159" t="-2381" r="-1217"/>
                </a:stretch>
              </a:blipFill>
            </p:spPr>
            <p:txBody>
              <a:bodyPr/>
              <a:lstStyle/>
              <a:p>
                <a:r>
                  <a:rPr lang="en-US">
                    <a:noFill/>
                  </a:rPr>
                  <a:t> </a:t>
                </a:r>
              </a:p>
            </p:txBody>
          </p:sp>
        </mc:Fallback>
      </mc:AlternateContent>
    </p:spTree>
    <p:extLst>
      <p:ext uri="{BB962C8B-B14F-4D97-AF65-F5344CB8AC3E}">
        <p14:creationId xmlns:p14="http://schemas.microsoft.com/office/powerpoint/2010/main" val="2987105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a:t>رشد اقتصادی تحت تاثیر دو گروه عوامل افزایش می یابد: </a:t>
            </a:r>
            <a:endParaRPr lang="fa-IR" dirty="0" smtClean="0"/>
          </a:p>
          <a:p>
            <a:pPr algn="r" rtl="1"/>
            <a:r>
              <a:rPr lang="fa-IR" dirty="0" smtClean="0"/>
              <a:t>1</a:t>
            </a:r>
            <a:r>
              <a:rPr lang="fa-IR" dirty="0"/>
              <a:t>) افزایش عوامل تولید (نیروی کار، سرمایه، زمین و سایر منابع طبیعی) از نظر کمی </a:t>
            </a:r>
            <a:endParaRPr lang="fa-IR" dirty="0" smtClean="0"/>
          </a:p>
          <a:p>
            <a:pPr algn="r" rtl="1"/>
            <a:r>
              <a:rPr lang="fa-IR" dirty="0" smtClean="0"/>
              <a:t>2) تخصیص </a:t>
            </a:r>
            <a:r>
              <a:rPr lang="fa-IR" dirty="0"/>
              <a:t>مناسب‌تر منابع و افزایش کیفیت عوامل تولید  </a:t>
            </a:r>
            <a:endParaRPr lang="fa-IR" dirty="0" smtClean="0"/>
          </a:p>
          <a:p>
            <a:pPr algn="r" rtl="1"/>
            <a:endParaRPr lang="en-US" dirty="0"/>
          </a:p>
        </p:txBody>
      </p:sp>
    </p:spTree>
    <p:extLst>
      <p:ext uri="{BB962C8B-B14F-4D97-AF65-F5344CB8AC3E}">
        <p14:creationId xmlns:p14="http://schemas.microsoft.com/office/powerpoint/2010/main" val="1651227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تعریف توسعه اقتصادی:</a:t>
            </a:r>
            <a:endParaRPr lang="en-US" dirty="0"/>
          </a:p>
        </p:txBody>
      </p:sp>
      <p:sp>
        <p:nvSpPr>
          <p:cNvPr id="3" name="Content Placeholder 2"/>
          <p:cNvSpPr>
            <a:spLocks noGrp="1"/>
          </p:cNvSpPr>
          <p:nvPr>
            <p:ph idx="1"/>
          </p:nvPr>
        </p:nvSpPr>
        <p:spPr/>
        <p:txBody>
          <a:bodyPr/>
          <a:lstStyle/>
          <a:p>
            <a:pPr algn="r" rtl="1"/>
            <a:r>
              <a:rPr lang="fa-IR" dirty="0"/>
              <a:t>توسعه در لغت به معنی گسترش و بهبود است. در تعاریفی که از توسعه اقتصادی ارائه شده به طور ضمنی به مفهوم بهبود و گسترش وضع اقتصادی کشورها اشاره شده است . توسعه اقتصادی فقط به رشد اقتصادی محدود نمی‌شود، بلکه در بعد گسترده‌تری مسائل مربوط به فقر ،نابرابری ،شهرنشینی، مهاجرت، بیکاری ،توزیع درآمد و شاخص های اجتماعی را نیز در بر می‌گیرد. </a:t>
            </a:r>
            <a:endParaRPr lang="fa-IR" dirty="0" smtClean="0"/>
          </a:p>
          <a:p>
            <a:pPr algn="r" rtl="1"/>
            <a:r>
              <a:rPr lang="fa-IR" dirty="0"/>
              <a:t>در حال حاضر مسائل مربوط به بحران انرژی، کمبود مواد غذایی در کشورهای در حال گذر از بحران ،تراز پرداخت ها ،تلاش و مبارزه کشورهای در حال گذر برای خودکفایی و خود اتکایی جمعی در مقابل جهان توسعه یافته </a:t>
            </a:r>
            <a:r>
              <a:rPr lang="fa-IR" dirty="0" smtClean="0"/>
              <a:t> و </a:t>
            </a:r>
            <a:r>
              <a:rPr lang="fa-IR" dirty="0"/>
              <a:t>پیشنهاد تغییر نظام اقتصادی بین‌المللی کنونی در زمینه توسعه اقتصادی به وقوع پیوسته است. </a:t>
            </a:r>
            <a:endParaRPr lang="en-US" dirty="0"/>
          </a:p>
        </p:txBody>
      </p:sp>
    </p:spTree>
    <p:extLst>
      <p:ext uri="{BB962C8B-B14F-4D97-AF65-F5344CB8AC3E}">
        <p14:creationId xmlns:p14="http://schemas.microsoft.com/office/powerpoint/2010/main" val="3439060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1939</Words>
  <Application>Microsoft Office PowerPoint</Application>
  <PresentationFormat>Widescreen</PresentationFormat>
  <Paragraphs>127</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Cambria Math</vt:lpstr>
      <vt:lpstr>Times New Roman</vt:lpstr>
      <vt:lpstr>Office Theme</vt:lpstr>
      <vt:lpstr>به نام خدا</vt:lpstr>
      <vt:lpstr>فصل اول : کلیات</vt:lpstr>
      <vt:lpstr>PowerPoint Presentation</vt:lpstr>
      <vt:lpstr>PowerPoint Presentation</vt:lpstr>
      <vt:lpstr>تعریف رشد اقتصادی:</vt:lpstr>
      <vt:lpstr>تعریف های متعدد در مورد رشد اقتصادی:</vt:lpstr>
      <vt:lpstr>رشد اقتصادی از دیدگاه نگارنده:</vt:lpstr>
      <vt:lpstr>PowerPoint Presentation</vt:lpstr>
      <vt:lpstr>تعریف توسعه اقتصادی:</vt:lpstr>
      <vt:lpstr>تعاریف متعدد در مورد توسعه اقتصادی:</vt:lpstr>
      <vt:lpstr>PowerPoint Presentation</vt:lpstr>
      <vt:lpstr>به طور کلی:</vt:lpstr>
      <vt:lpstr>PowerPoint Presentation</vt:lpstr>
      <vt:lpstr>توسعه پایدار:</vt:lpstr>
      <vt:lpstr>سیاست های توسعه پایدار در سطح بین الملل به دو دلیل زیر مطرح شده اند:</vt:lpstr>
      <vt:lpstr>تعریف برنامه ریزی اقتصادی:</vt:lpstr>
      <vt:lpstr>نتیجه:</vt:lpstr>
      <vt:lpstr>اندازه گیری توسعه اقتصادی:</vt:lpstr>
      <vt:lpstr>مهم ترین شاخص های اندازه گیری توسعه عبارتند از:</vt:lpstr>
      <vt:lpstr>تولید ناخالص ملی (GNP) :</vt:lpstr>
      <vt:lpstr>PowerPoint Presentation</vt:lpstr>
      <vt:lpstr>تولید سرانه واقعی:</vt:lpstr>
      <vt:lpstr>توزیع درامد:</vt:lpstr>
      <vt:lpstr>وسعت فقر:</vt:lpstr>
      <vt:lpstr>نرخ اشتغال:</vt:lpstr>
      <vt:lpstr>تغییر ساختار اقتصادی:</vt:lpstr>
      <vt:lpstr>تمرکز زدایی و افزایش نرخ مشارکت:</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User</dc:creator>
  <cp:lastModifiedBy>User</cp:lastModifiedBy>
  <cp:revision>23</cp:revision>
  <dcterms:created xsi:type="dcterms:W3CDTF">2021-02-24T09:34:08Z</dcterms:created>
  <dcterms:modified xsi:type="dcterms:W3CDTF">2021-03-02T22:57:21Z</dcterms:modified>
</cp:coreProperties>
</file>