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12/15/2019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12/15/2019</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12/15/2019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12/15/2019</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12/15/2019</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12/15/2019</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12/15/2019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tilepaper.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خرد</a:t>
            </a:r>
            <a:endParaRPr lang="en-US" dirty="0"/>
          </a:p>
        </p:txBody>
      </p:sp>
      <p:sp>
        <p:nvSpPr>
          <p:cNvPr id="3" name="Subtitle 2"/>
          <p:cNvSpPr>
            <a:spLocks noGrp="1"/>
          </p:cNvSpPr>
          <p:nvPr>
            <p:ph type="subTitle" idx="1"/>
          </p:nvPr>
        </p:nvSpPr>
        <p:spPr/>
        <p:txBody>
          <a:bodyPr>
            <a:normAutofit/>
          </a:bodyPr>
          <a:lstStyle/>
          <a:p>
            <a:r>
              <a:rPr lang="fa-IR" sz="2800" dirty="0" smtClean="0"/>
              <a:t>بخش سوم: تعادل</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در شکل ملاحظه می نمایم در قسمتی که تعادل پایدار نوشته شده است گلوله به هر شکلی حرکت کند در نهایت به وضعیت ته کاسه می رسد، اما اگر کاسه را وارونه کنیم تعادل ناپایدار به وجود می‌آید و اگر گلوله را از بالا رها کنیم از تعادل خارج می شود و به حالت تعادل بر نمی گردد. </a:t>
            </a:r>
          </a:p>
          <a:p>
            <a:pPr algn="just" rtl="1"/>
            <a:r>
              <a:rPr lang="fa-IR" dirty="0" smtClean="0"/>
              <a:t>در شرایطی که توابع عرضه و تقاضا دارای شیب عادی باشند یعنی تابع عرضه دارای شیب مثبت و تابع تقاضا دارای شیب منفی باشد . تلاقی منحنی عرضه و تقاضا توجیه کننده تعادل پایدار است . مانند نمودارهایی که در صفحات قبل دیدیم .</a:t>
            </a:r>
          </a:p>
          <a:p>
            <a:pPr algn="just" rtl="1"/>
            <a:r>
              <a:rPr lang="fa-IR" dirty="0" smtClean="0"/>
              <a:t>اما زمانی که منحنی عرضه و یا منحنی تقاضا دارای شیبی غیرعادی باشند ممکن است تعادل بازار ناپایدار باشد .برای مثال در شکل زیر:</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ris4_8.jpg"/>
          <p:cNvPicPr>
            <a:picLocks noGrp="1" noChangeAspect="1"/>
          </p:cNvPicPr>
          <p:nvPr>
            <p:ph sz="quarter" idx="1"/>
          </p:nvPr>
        </p:nvPicPr>
        <p:blipFill>
          <a:blip r:embed="rId2" cstate="print"/>
          <a:stretch>
            <a:fillRect/>
          </a:stretch>
        </p:blipFill>
        <p:spPr>
          <a:xfrm>
            <a:off x="914400" y="1676400"/>
            <a:ext cx="6705599" cy="4267199"/>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rtl="1"/>
            <a:r>
              <a:rPr lang="fa-IR" dirty="0" smtClean="0"/>
              <a:t>همانطور که درشکل اول میبینیم نقطه </a:t>
            </a:r>
            <a:r>
              <a:rPr lang="en-US" dirty="0" smtClean="0"/>
              <a:t>P</a:t>
            </a:r>
            <a:r>
              <a:rPr lang="en-US" baseline="30000" dirty="0" smtClean="0"/>
              <a:t>*</a:t>
            </a:r>
            <a:r>
              <a:rPr lang="fa-IR" dirty="0" smtClean="0"/>
              <a:t>نقطه تعادل ناپایدار است.حالت اول حالتی است که شیب منحنی عرضه نزولی است و این شیب کمتر از شیب منحنی تقاضا است بر طبق شکل اگر قیمتی بالاتر از قیمت تعادلی در نظر گرفته شود مانند</a:t>
            </a:r>
            <a:r>
              <a:rPr lang="en-US" dirty="0" smtClean="0"/>
              <a:t>p</a:t>
            </a:r>
            <a:r>
              <a:rPr lang="en-US" baseline="-25000" dirty="0" smtClean="0"/>
              <a:t>1</a:t>
            </a:r>
            <a:r>
              <a:rPr lang="fa-IR" dirty="0" smtClean="0"/>
              <a:t>در این مقدار تقاضا بیشتر از مقدار عرضه خواهد بود که در این حالت مازاد تقاضا در اقتصاد به وجود می‌آورد. هرگاه عرضه کنندگان با مازاد تقاضا مواجه باشند سعی می‌کنند قیمت را بالاتر ببرند تا این مازاد از بین برود . در صورتی که اگر قیمت از سطح </a:t>
            </a:r>
            <a:r>
              <a:rPr lang="en-US" dirty="0" smtClean="0"/>
              <a:t>p</a:t>
            </a:r>
            <a:r>
              <a:rPr lang="en-US" baseline="-25000" dirty="0" smtClean="0"/>
              <a:t>1</a:t>
            </a:r>
            <a:r>
              <a:rPr lang="fa-IR" dirty="0" smtClean="0"/>
              <a:t>افزایش یابد تقاضا دوره به دوره افزایش می یابد و اقتصاد هرگز به تعادل نخواهد رسید. در قیمت پایین تر از قیمت تعادلی مانند قیمت </a:t>
            </a:r>
            <a:r>
              <a:rPr lang="en-US" dirty="0" smtClean="0"/>
              <a:t>P</a:t>
            </a:r>
            <a:r>
              <a:rPr lang="en-US" baseline="-25000" dirty="0" smtClean="0"/>
              <a:t>0</a:t>
            </a:r>
            <a:r>
              <a:rPr lang="fa-IR" dirty="0" smtClean="0"/>
              <a:t>مازاد عرضه وجود دارد .در این حالت عرضه کنندگان سعی بر این دارند که قیمت را پایین بیاورند تا مازاد عرضه کاهش یابد اما متوجه می شویم با انجام این کار هرچه قیمت از این سطح پایین‌تر بیاید هیچگاه اقتصاد به تعادل اولیه نخواهد رسید بلکه از تعادل دور خواهد شد.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همچنین درشکل دوم یک  تعادل ناپایدار وجود دارد. در این شکل شیب منحنی تقاضا صعودی است و این شیب کمتر از شیب منحنی عرضه می باشد . در این شکل نیز همانند شکل قبل از . تعادل دور میشویم . برای قیمت‌های بالاتر از قیمت تعادلی اضافه تقاضا وجود دارد . جهت از بین بردن این مازاد تقاضا قیمت ها افزایش می یابد و اقتصاد هرگز به سمت تعادل بر نمی گردد . نین برای قیمت های پایین تر از قیمت تعادلی مازاد ارز وجود دارد و جهت از بین بردن این مازاد عرضه قیمت‌ها باید رفته‌رفته کاهش یابد که در این صورت اقتصاد از . تعادل اولیه دور تر خواهد شد و تعادل نخواهد رسید. </a:t>
            </a:r>
          </a:p>
          <a:p>
            <a:pPr algn="just" rtl="1"/>
            <a:r>
              <a:rPr lang="fa-IR" dirty="0" smtClean="0"/>
              <a:t>نتیجه گیری: تعادلی ناپایدار است که در قیمت‌های بالاتر از قیمت تعادلی مازاد تقاضا و در قیمت‌های پایین‌تر از قیمت تعادلی مازاد عرضه برقرار باشد. </a:t>
            </a:r>
          </a:p>
          <a:p>
            <a:pPr algn="r" rt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پایان بخش سوم</a:t>
            </a:r>
            <a:endParaRPr lang="en-US" dirty="0"/>
          </a:p>
        </p:txBody>
      </p:sp>
      <p:sp>
        <p:nvSpPr>
          <p:cNvPr id="3" name="Subtitle 2"/>
          <p:cNvSpPr>
            <a:spLocks noGrp="1"/>
          </p:cNvSpPr>
          <p:nvPr>
            <p:ph type="subTitle" idx="1"/>
          </p:nvPr>
        </p:nvSpPr>
        <p:spPr/>
        <p:txBody>
          <a:bodyPr/>
          <a:lstStyle/>
          <a:p>
            <a:r>
              <a:rPr lang="en-US" dirty="0" smtClean="0">
                <a:hlinkClick r:id="rId2"/>
              </a:rPr>
              <a:t>www.utilepaper.com</a:t>
            </a:r>
            <a:endParaRPr lang="en-US" dirty="0" smtClean="0"/>
          </a:p>
          <a:p>
            <a:pPr algn="r" rtl="1"/>
            <a:r>
              <a:rPr lang="fa-IR" dirty="0" smtClean="0"/>
              <a:t>از اینکه سایت ما را انتخاب کرده اید سپاسگذاریم.سایت ما را به دوستان خود </a:t>
            </a:r>
            <a:r>
              <a:rPr lang="fa-IR" smtClean="0"/>
              <a:t>معرفی نمایید وتازه </a:t>
            </a:r>
            <a:r>
              <a:rPr lang="fa-IR" dirty="0" smtClean="0"/>
              <a:t>های سایت را از شبکه اجتماعی سایت دنبال نمایید.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تعادل:</a:t>
            </a:r>
            <a:endParaRPr lang="en-US" dirty="0"/>
          </a:p>
        </p:txBody>
      </p:sp>
      <p:sp>
        <p:nvSpPr>
          <p:cNvPr id="3" name="Content Placeholder 2"/>
          <p:cNvSpPr>
            <a:spLocks noGrp="1"/>
          </p:cNvSpPr>
          <p:nvPr>
            <p:ph sz="quarter" idx="1"/>
          </p:nvPr>
        </p:nvSpPr>
        <p:spPr/>
        <p:txBody>
          <a:bodyPr>
            <a:normAutofit fontScale="92500"/>
          </a:bodyPr>
          <a:lstStyle/>
          <a:p>
            <a:pPr algn="just" rtl="1"/>
            <a:r>
              <a:rPr lang="fa-IR" dirty="0" smtClean="0"/>
              <a:t> تعادل به وضعیتی گفته می‌شود که هیچ انگیزه و یا نیرویی برای تغییر رفتار وجود نداشته باشد .</a:t>
            </a:r>
          </a:p>
          <a:p>
            <a:pPr algn="just" rtl="1"/>
            <a:r>
              <a:rPr lang="fa-IR" dirty="0" smtClean="0"/>
              <a:t>در اقتصاد سیستم در صورتی در تعادل است که برآیند نیروهای متضاد وارد بر آن صفر باشد به بیان دیگر وضعیتی است که در آن دو مقدار نامتجانس با هم برابرند و از این رو هیچ انگیزه ای برای تغییر وجود ندارد</a:t>
            </a:r>
            <a:r>
              <a:rPr lang="en-US" dirty="0" smtClean="0"/>
              <a:t>.</a:t>
            </a:r>
            <a:r>
              <a:rPr lang="fa-IR" dirty="0" smtClean="0"/>
              <a:t> برای مثال در بازار وقتی تعادل برقرار است که مقدار ارز با مقدار تقاضا در یک قیمت مشخص برابر باشند.</a:t>
            </a:r>
          </a:p>
          <a:p>
            <a:pPr algn="just" rtl="1"/>
            <a:r>
              <a:rPr lang="fa-IR" dirty="0" smtClean="0"/>
              <a:t> هرگاه منحنی های عرضه و تقاضا در اقتصاد همدیگر را قطع کنند و</a:t>
            </a:r>
            <a:r>
              <a:rPr lang="en-US" dirty="0" smtClean="0"/>
              <a:t> </a:t>
            </a:r>
            <a:r>
              <a:rPr lang="fa-IR" dirty="0" smtClean="0"/>
              <a:t>محل برخورد این منحنی ها را نقطه تعادلی می گویند.</a:t>
            </a:r>
          </a:p>
          <a:p>
            <a:pPr algn="just" rtl="1"/>
            <a:r>
              <a:rPr lang="fa-IR" dirty="0" smtClean="0"/>
              <a:t>در واقع تعادل در اقتصاد خرد به وضعیتی اطلاق می گردد که در آن وضعیت مقدار عرضه یک کالا با مقدار تقاضای آن برابر گردد </a:t>
            </a:r>
            <a:r>
              <a:rPr lang="en-US" dirty="0" smtClean="0"/>
              <a:t>.</a:t>
            </a:r>
            <a:r>
              <a:rPr lang="fa-IR" dirty="0" smtClean="0"/>
              <a:t>یعنی کلیه مقادیری را که عرضه کنندگان به فروش می رسانند توسط مصرف کنندگان خریداری شده و بازار برای کالای مزبور با هیچ مازاد و یا کمبود ای مواجه نگردد.</a:t>
            </a:r>
          </a:p>
          <a:p>
            <a:pPr algn="r" rtl="1">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مفهوم تعادل با توجه به نمودار:</a:t>
            </a:r>
            <a:endParaRPr lang="en-US" dirty="0"/>
          </a:p>
        </p:txBody>
      </p:sp>
      <p:pic>
        <p:nvPicPr>
          <p:cNvPr id="4" name="Content Placeholder 3" descr="تعادل_بازار.jpg"/>
          <p:cNvPicPr>
            <a:picLocks noGrp="1" noChangeAspect="1"/>
          </p:cNvPicPr>
          <p:nvPr>
            <p:ph sz="quarter" idx="1"/>
          </p:nvPr>
        </p:nvPicPr>
        <p:blipFill>
          <a:blip r:embed="rId2" cstate="print"/>
          <a:stretch>
            <a:fillRect/>
          </a:stretch>
        </p:blipFill>
        <p:spPr>
          <a:xfrm>
            <a:off x="2209800" y="1981200"/>
            <a:ext cx="4333875" cy="411099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همانطور که در شکل بالا می بینیم نقطه تعادل مشخص شده است و به همین ترتیب با خط چین ها قیمت تعادلی و مقدار تعادلی مشخص شده است . درنقطه تعادلی مقدار عرضه و تقاضا با هم برابر هستند و بازار در تعادل است. به شکل زیر توجه نمایید:</a:t>
            </a:r>
          </a:p>
          <a:p>
            <a:pPr algn="r" rtl="1"/>
            <a:endParaRPr lang="en-US" dirty="0"/>
          </a:p>
        </p:txBody>
      </p:sp>
      <p:pic>
        <p:nvPicPr>
          <p:cNvPr id="4" name="Picture 3" descr="مازاد_عرضه.jpg"/>
          <p:cNvPicPr>
            <a:picLocks noChangeAspect="1"/>
          </p:cNvPicPr>
          <p:nvPr/>
        </p:nvPicPr>
        <p:blipFill>
          <a:blip r:embed="rId2" cstate="print"/>
          <a:stretch>
            <a:fillRect/>
          </a:stretch>
        </p:blipFill>
        <p:spPr>
          <a:xfrm>
            <a:off x="1676400" y="3505200"/>
            <a:ext cx="3352800" cy="27908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در شکل بالا در قیمت </a:t>
            </a:r>
            <a:r>
              <a:rPr lang="en-US" dirty="0" smtClean="0"/>
              <a:t>P</a:t>
            </a:r>
            <a:r>
              <a:rPr lang="en-US" baseline="-25000" dirty="0" smtClean="0"/>
              <a:t>1</a:t>
            </a:r>
            <a:r>
              <a:rPr lang="fa-IR" dirty="0" smtClean="0"/>
              <a:t>اضافه عرضه وجود دارد چون این قیمت مورد علاقه عرضه کننده است . در این قیمت تعادل وجود ندارد و عرضه کنندگان قیمت کالا را کاهش میدهند تا کالایشان به فروش رود.</a:t>
            </a:r>
          </a:p>
          <a:p>
            <a:pPr algn="just" rtl="1"/>
            <a:r>
              <a:rPr lang="fa-IR" dirty="0" smtClean="0"/>
              <a:t>همانطور که در نمودار می بینید در قیمت </a:t>
            </a:r>
            <a:r>
              <a:rPr lang="en-US" dirty="0" smtClean="0"/>
              <a:t>P</a:t>
            </a:r>
            <a:r>
              <a:rPr lang="en-US" baseline="-25000" dirty="0" smtClean="0"/>
              <a:t>0</a:t>
            </a:r>
            <a:r>
              <a:rPr lang="fa-IR" dirty="0" smtClean="0"/>
              <a:t>مقدار تعادل </a:t>
            </a:r>
            <a:r>
              <a:rPr lang="en-US" dirty="0" smtClean="0"/>
              <a:t>q </a:t>
            </a:r>
            <a:r>
              <a:rPr lang="en-US" baseline="-25000" dirty="0" smtClean="0"/>
              <a:t>0</a:t>
            </a:r>
            <a:r>
              <a:rPr lang="fa-IR" baseline="-25000" dirty="0" smtClean="0"/>
              <a:t> </a:t>
            </a:r>
            <a:r>
              <a:rPr lang="fa-IR" dirty="0" smtClean="0"/>
              <a:t>می باشد ،اما با افزایش قیمت به </a:t>
            </a:r>
            <a:r>
              <a:rPr lang="en-US" dirty="0" smtClean="0"/>
              <a:t>p</a:t>
            </a:r>
            <a:r>
              <a:rPr lang="en-US" baseline="-25000" dirty="0" smtClean="0"/>
              <a:t>1</a:t>
            </a:r>
            <a:r>
              <a:rPr lang="fa-IR" dirty="0" smtClean="0"/>
              <a:t>مقدار تقاضا </a:t>
            </a:r>
            <a:r>
              <a:rPr lang="en-US" dirty="0" smtClean="0"/>
              <a:t>q </a:t>
            </a:r>
            <a:r>
              <a:rPr lang="en-US" baseline="-25000" dirty="0" smtClean="0"/>
              <a:t>1</a:t>
            </a:r>
            <a:r>
              <a:rPr lang="fa-IR" dirty="0" smtClean="0"/>
              <a:t>و مقدار عرضه </a:t>
            </a:r>
            <a:r>
              <a:rPr lang="en-US" dirty="0" smtClean="0"/>
              <a:t>q </a:t>
            </a:r>
            <a:r>
              <a:rPr lang="en-US" baseline="-25000" dirty="0" smtClean="0"/>
              <a:t>2</a:t>
            </a:r>
            <a:r>
              <a:rPr lang="fa-IR" dirty="0" smtClean="0"/>
              <a:t>می باشد که </a:t>
            </a:r>
            <a:r>
              <a:rPr lang="en-US" dirty="0" smtClean="0"/>
              <a:t>q </a:t>
            </a:r>
            <a:r>
              <a:rPr lang="en-US" baseline="-25000" dirty="0" smtClean="0"/>
              <a:t>1</a:t>
            </a:r>
            <a:r>
              <a:rPr lang="fa-IR" dirty="0" smtClean="0"/>
              <a:t>کمتر از </a:t>
            </a:r>
            <a:r>
              <a:rPr lang="en-US" dirty="0" smtClean="0"/>
              <a:t>q </a:t>
            </a:r>
            <a:r>
              <a:rPr lang="en-US" baseline="-25000" dirty="0" smtClean="0"/>
              <a:t>0</a:t>
            </a:r>
            <a:r>
              <a:rPr lang="fa-IR" dirty="0" smtClean="0"/>
              <a:t>و </a:t>
            </a:r>
            <a:r>
              <a:rPr lang="en-US" dirty="0" smtClean="0"/>
              <a:t>q </a:t>
            </a:r>
            <a:r>
              <a:rPr lang="en-US" baseline="-25000" dirty="0" smtClean="0"/>
              <a:t>2</a:t>
            </a:r>
            <a:r>
              <a:rPr lang="fa-IR" dirty="0" smtClean="0"/>
              <a:t>بیشتر از</a:t>
            </a:r>
            <a:r>
              <a:rPr lang="en-US" dirty="0" smtClean="0"/>
              <a:t>q </a:t>
            </a:r>
            <a:r>
              <a:rPr lang="en-US" baseline="-25000" dirty="0" smtClean="0"/>
              <a:t>0</a:t>
            </a:r>
            <a:r>
              <a:rPr lang="fa-IR" dirty="0" smtClean="0"/>
              <a:t>است. پس مقدارعرضه در این قیمت بیشترمی باشد و مازاد عرضه وجود دارد.</a:t>
            </a:r>
          </a:p>
          <a:p>
            <a:pPr algn="just" rtl="1"/>
            <a:r>
              <a:rPr lang="fa-IR" dirty="0" smtClean="0"/>
              <a:t>اکنون به شکل زیر توجه نمایید: </a:t>
            </a:r>
          </a:p>
          <a:p>
            <a:pPr algn="r" rtl="1"/>
            <a:endParaRPr lang="fa-IR" dirty="0" smtClean="0"/>
          </a:p>
          <a:p>
            <a:pPr algn="r"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مازاد_تقاضا.jpg"/>
          <p:cNvPicPr>
            <a:picLocks noGrp="1" noChangeAspect="1"/>
          </p:cNvPicPr>
          <p:nvPr>
            <p:ph sz="quarter" idx="1"/>
          </p:nvPr>
        </p:nvPicPr>
        <p:blipFill>
          <a:blip r:embed="rId2" cstate="print"/>
          <a:stretch>
            <a:fillRect/>
          </a:stretch>
        </p:blipFill>
        <p:spPr>
          <a:xfrm>
            <a:off x="1905000" y="1828799"/>
            <a:ext cx="5157592" cy="362023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rtl="1"/>
            <a:r>
              <a:rPr lang="fa-IR" dirty="0" smtClean="0"/>
              <a:t>در شکل بالا همانطور که می بینیم در قیمت </a:t>
            </a:r>
            <a:r>
              <a:rPr lang="en-US" dirty="0" smtClean="0"/>
              <a:t>p</a:t>
            </a:r>
            <a:r>
              <a:rPr lang="en-US" baseline="-25000" dirty="0" smtClean="0"/>
              <a:t>1</a:t>
            </a:r>
            <a:r>
              <a:rPr lang="fa-IR" dirty="0" smtClean="0"/>
              <a:t>اضافه تقاضا یا کمبود عرضه وجود دارد. در قیمت </a:t>
            </a:r>
            <a:r>
              <a:rPr lang="en-US" dirty="0" smtClean="0"/>
              <a:t>p</a:t>
            </a:r>
            <a:r>
              <a:rPr lang="en-US" baseline="-25000" dirty="0" smtClean="0"/>
              <a:t>1</a:t>
            </a:r>
            <a:r>
              <a:rPr lang="fa-IR" dirty="0" smtClean="0"/>
              <a:t>مقدار عرضه </a:t>
            </a:r>
            <a:r>
              <a:rPr lang="en-US" dirty="0" smtClean="0"/>
              <a:t>q </a:t>
            </a:r>
            <a:r>
              <a:rPr lang="en-US" baseline="-25000" dirty="0" smtClean="0"/>
              <a:t>1</a:t>
            </a:r>
            <a:r>
              <a:rPr lang="fa-IR" dirty="0" smtClean="0"/>
              <a:t>و مقدار تقاضا شده </a:t>
            </a:r>
            <a:r>
              <a:rPr lang="en-US" dirty="0" smtClean="0"/>
              <a:t>q</a:t>
            </a:r>
            <a:r>
              <a:rPr lang="en-US" baseline="-25000" dirty="0" smtClean="0"/>
              <a:t>2</a:t>
            </a:r>
            <a:r>
              <a:rPr lang="fa-IR" dirty="0" smtClean="0"/>
              <a:t>می باشد . شکل مشخص می باشد که </a:t>
            </a:r>
            <a:r>
              <a:rPr lang="en-US" dirty="0" smtClean="0"/>
              <a:t>q </a:t>
            </a:r>
            <a:r>
              <a:rPr lang="en-US" baseline="-25000" dirty="0" smtClean="0"/>
              <a:t>2</a:t>
            </a:r>
            <a:r>
              <a:rPr lang="fa-IR" dirty="0" smtClean="0"/>
              <a:t>که مقدار تقاضا است از </a:t>
            </a:r>
            <a:r>
              <a:rPr lang="en-US" dirty="0" smtClean="0"/>
              <a:t>q</a:t>
            </a:r>
            <a:r>
              <a:rPr lang="en-US" baseline="-25000" dirty="0" smtClean="0"/>
              <a:t>0</a:t>
            </a:r>
            <a:r>
              <a:rPr lang="fa-IR" dirty="0" smtClean="0"/>
              <a:t>بیشتر و مقدار</a:t>
            </a:r>
            <a:r>
              <a:rPr lang="en-US" dirty="0" smtClean="0"/>
              <a:t>q </a:t>
            </a:r>
            <a:r>
              <a:rPr lang="en-US" baseline="-25000" dirty="0" smtClean="0"/>
              <a:t>1</a:t>
            </a:r>
            <a:r>
              <a:rPr lang="fa-IR" dirty="0" smtClean="0"/>
              <a:t> مقدارعرضه شده است از </a:t>
            </a:r>
            <a:r>
              <a:rPr lang="en-US" dirty="0" smtClean="0"/>
              <a:t>q </a:t>
            </a:r>
            <a:r>
              <a:rPr lang="en-US" baseline="-25000" dirty="0" smtClean="0"/>
              <a:t>0</a:t>
            </a:r>
            <a:r>
              <a:rPr lang="fa-IR" dirty="0" smtClean="0"/>
              <a:t>کمترمی باشد .همانطور که در شکل نشان داده شده مقدار تقاضا شده از مقدار عرضه شده بیشتر می‌باشد. پس اضافه تقاضا وجود دارد .</a:t>
            </a:r>
          </a:p>
          <a:p>
            <a:pPr algn="just" rtl="1"/>
            <a:r>
              <a:rPr lang="fa-IR" dirty="0" smtClean="0"/>
              <a:t>پس دراین قیمت اضافه تقاضا وجود دارد .چون این قیمت مورد علاقه تقاضا کننده است .اما در این قیمت تعادل وجود ندارد و تقاضا کنندگان قیمت را افزایش می دهند. زیرا در این قیمت کمبود کالا به وجود می‌آید و عرضه کنندگان کالایی تولید نمی‌کنند و تقاضا کنندگان قیمت را افزایش می دهند تا انگیزه ای برای تولید کنندگان کالا به وجود آید.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مفهوم تعادل به روش جبری:</a:t>
            </a:r>
            <a:endParaRPr lang="en-US" dirty="0"/>
          </a:p>
        </p:txBody>
      </p:sp>
      <p:sp>
        <p:nvSpPr>
          <p:cNvPr id="3" name="Content Placeholder 2"/>
          <p:cNvSpPr>
            <a:spLocks noGrp="1"/>
          </p:cNvSpPr>
          <p:nvPr>
            <p:ph sz="quarter" idx="1"/>
          </p:nvPr>
        </p:nvSpPr>
        <p:spPr/>
        <p:txBody>
          <a:bodyPr>
            <a:normAutofit lnSpcReduction="10000"/>
          </a:bodyPr>
          <a:lstStyle/>
          <a:p>
            <a:pPr algn="r" rtl="1"/>
            <a:r>
              <a:rPr lang="fa-IR" dirty="0" smtClean="0"/>
              <a:t>مقدار تقاضا برابر </a:t>
            </a:r>
            <a:r>
              <a:rPr lang="en-US" dirty="0" err="1" smtClean="0"/>
              <a:t>x</a:t>
            </a:r>
            <a:r>
              <a:rPr lang="en-US" baseline="-25000" dirty="0" err="1" smtClean="0"/>
              <a:t>d</a:t>
            </a:r>
            <a:r>
              <a:rPr lang="en-US" dirty="0" smtClean="0"/>
              <a:t>=a-</a:t>
            </a:r>
            <a:r>
              <a:rPr lang="en-US" dirty="0" err="1" smtClean="0"/>
              <a:t>bp</a:t>
            </a:r>
            <a:endParaRPr lang="en-US" dirty="0" smtClean="0"/>
          </a:p>
          <a:p>
            <a:pPr algn="r" rtl="1"/>
            <a:r>
              <a:rPr lang="fa-IR" dirty="0" smtClean="0"/>
              <a:t>مقدار عرضه برابر </a:t>
            </a:r>
            <a:r>
              <a:rPr lang="en-US" dirty="0" err="1" smtClean="0"/>
              <a:t>x</a:t>
            </a:r>
            <a:r>
              <a:rPr lang="en-US" baseline="-25000" dirty="0" err="1" smtClean="0"/>
              <a:t>s</a:t>
            </a:r>
            <a:r>
              <a:rPr lang="en-US" dirty="0" smtClean="0"/>
              <a:t>=-</a:t>
            </a:r>
            <a:r>
              <a:rPr lang="en-US" dirty="0" err="1" smtClean="0"/>
              <a:t>c+dp</a:t>
            </a:r>
            <a:endParaRPr lang="en-US" dirty="0" smtClean="0"/>
          </a:p>
          <a:p>
            <a:pPr algn="just" rtl="1"/>
            <a:r>
              <a:rPr lang="fa-IR" dirty="0" smtClean="0"/>
              <a:t>همانطور که مشاهده می‌شود دو معادله داریم با دو مجهول که در آن </a:t>
            </a:r>
            <a:r>
              <a:rPr lang="en-US" dirty="0" smtClean="0"/>
              <a:t>x </a:t>
            </a:r>
            <a:r>
              <a:rPr lang="fa-IR" dirty="0" smtClean="0"/>
              <a:t>را مقدار و </a:t>
            </a:r>
            <a:r>
              <a:rPr lang="en-US" dirty="0" smtClean="0"/>
              <a:t>p </a:t>
            </a:r>
            <a:r>
              <a:rPr lang="fa-IR" dirty="0" smtClean="0"/>
              <a:t>راقیمت در نظر می گیریم . با حل این دو معادله دو مجهولی مقدار و قیمت به دست می‌آید که این مقدار و قیمت تعادلی هستند.</a:t>
            </a:r>
          </a:p>
          <a:p>
            <a:pPr algn="r" rtl="1"/>
            <a:r>
              <a:rPr lang="ar-SA" dirty="0" smtClean="0"/>
              <a:t>مقدار عرضه = مقدار تقاضا → شرط تعادل</a:t>
            </a:r>
            <a:endParaRPr lang="en-US" dirty="0" smtClean="0"/>
          </a:p>
          <a:p>
            <a:pPr algn="r" rtl="1"/>
            <a:r>
              <a:rPr lang="fa-IR" dirty="0" smtClean="0"/>
              <a:t>یعنی دو معادله را مساوی هم قرار میدهیم.</a:t>
            </a:r>
            <a:r>
              <a:rPr lang="en-US" dirty="0" smtClean="0"/>
              <a:t> </a:t>
            </a:r>
            <a:r>
              <a:rPr lang="en-US" dirty="0" err="1" smtClean="0"/>
              <a:t>x</a:t>
            </a:r>
            <a:r>
              <a:rPr lang="en-US" baseline="-25000" dirty="0" err="1" smtClean="0"/>
              <a:t>s</a:t>
            </a:r>
            <a:r>
              <a:rPr lang="en-US" dirty="0" smtClean="0"/>
              <a:t>=</a:t>
            </a:r>
            <a:r>
              <a:rPr lang="en-US" dirty="0" err="1" smtClean="0"/>
              <a:t>x</a:t>
            </a:r>
            <a:r>
              <a:rPr lang="en-US" baseline="-25000" dirty="0" err="1" smtClean="0"/>
              <a:t>d</a:t>
            </a:r>
            <a:endParaRPr lang="en-US" dirty="0" smtClean="0"/>
          </a:p>
          <a:p>
            <a:pPr algn="just" rtl="1"/>
            <a:r>
              <a:rPr lang="fa-IR" dirty="0" smtClean="0"/>
              <a:t>در این حالت قیمتی که به دست می‌آید قیمت تعادلی می باشد که اگر از تعادل خارج شود عوامل محرک های شروع به کار نموده و آن را دوباره به محل یا مقدار اولیه خود یعنی قیمت تعادلی برمی‌گردانند .</a:t>
            </a:r>
          </a:p>
          <a:p>
            <a:pPr algn="just" rtl="1"/>
            <a:r>
              <a:rPr lang="fa-IR" dirty="0" smtClean="0"/>
              <a:t>با جاگذاری این قیمت تعادلی در یکی از معادلات عرضه و یا تقاضای فوق مقدار به دست می‌آید که این مقدار مقدار تعادلی است.</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mtClean="0"/>
              <a:t>انواع تعادل:</a:t>
            </a:r>
            <a:endParaRPr lang="en-US"/>
          </a:p>
        </p:txBody>
      </p:sp>
      <p:sp>
        <p:nvSpPr>
          <p:cNvPr id="3" name="Content Placeholder 2"/>
          <p:cNvSpPr>
            <a:spLocks noGrp="1"/>
          </p:cNvSpPr>
          <p:nvPr>
            <p:ph sz="quarter" idx="1"/>
          </p:nvPr>
        </p:nvSpPr>
        <p:spPr/>
        <p:txBody>
          <a:bodyPr/>
          <a:lstStyle/>
          <a:p>
            <a:pPr algn="r" rtl="1"/>
            <a:r>
              <a:rPr lang="fa-IR" dirty="0" smtClean="0"/>
              <a:t>تعادل به دو دسته تقسیم می شود:</a:t>
            </a:r>
          </a:p>
          <a:p>
            <a:pPr algn="just" rtl="1"/>
            <a:r>
              <a:rPr lang="fa-IR" dirty="0" smtClean="0"/>
              <a:t> تعادل پایدار: تعادلی پایدار است که اگر از آن خارج شویم دوباره به تعادل اولیه برمیگردیم .</a:t>
            </a:r>
          </a:p>
          <a:p>
            <a:pPr algn="just" rtl="1"/>
            <a:r>
              <a:rPr lang="fa-IR" dirty="0" smtClean="0"/>
              <a:t>تعادل ناپایدار: تعادل ناپایدار است که اگر از آن خارج شویم دیگر به تعادل اولیه بر می گردیم و امکان دارد از آن نقطه دورتر شویم .به شکل زیر توجه کنید:</a:t>
            </a:r>
          </a:p>
          <a:p>
            <a:pPr algn="r" rtl="1"/>
            <a:endParaRPr lang="fa-IR" dirty="0" smtClean="0"/>
          </a:p>
          <a:p>
            <a:pPr algn="r" rtl="1"/>
            <a:endParaRPr lang="en-US" dirty="0"/>
          </a:p>
        </p:txBody>
      </p:sp>
      <p:pic>
        <p:nvPicPr>
          <p:cNvPr id="4" name="Picture 3" descr="888.png"/>
          <p:cNvPicPr>
            <a:picLocks noChangeAspect="1"/>
          </p:cNvPicPr>
          <p:nvPr/>
        </p:nvPicPr>
        <p:blipFill>
          <a:blip r:embed="rId2" cstate="print"/>
          <a:stretch>
            <a:fillRect/>
          </a:stretch>
        </p:blipFill>
        <p:spPr>
          <a:xfrm>
            <a:off x="685800" y="3810000"/>
            <a:ext cx="4914353" cy="2819401"/>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94</TotalTime>
  <Words>1178</Words>
  <Application>Microsoft Office PowerPoint</Application>
  <PresentationFormat>On-screen Show (4:3)</PresentationFormat>
  <Paragraphs>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اقتصاد خرد</vt:lpstr>
      <vt:lpstr>تعادل:</vt:lpstr>
      <vt:lpstr>مفهوم تعادل با توجه به نمودار:</vt:lpstr>
      <vt:lpstr>Slide 4</vt:lpstr>
      <vt:lpstr>Slide 5</vt:lpstr>
      <vt:lpstr>Slide 6</vt:lpstr>
      <vt:lpstr>Slide 7</vt:lpstr>
      <vt:lpstr>مفهوم تعادل به روش جبری:</vt:lpstr>
      <vt:lpstr>انواع تعادل:</vt:lpstr>
      <vt:lpstr>Slide 10</vt:lpstr>
      <vt:lpstr>Slide 11</vt:lpstr>
      <vt:lpstr>Slide 12</vt:lpstr>
      <vt:lpstr>Slide 13</vt:lpstr>
      <vt:lpstr>پایان بخش سوم</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خرد</dc:title>
  <dc:creator>User</dc:creator>
  <cp:lastModifiedBy>User</cp:lastModifiedBy>
  <cp:revision>13</cp:revision>
  <dcterms:created xsi:type="dcterms:W3CDTF">2006-08-16T00:00:00Z</dcterms:created>
  <dcterms:modified xsi:type="dcterms:W3CDTF">2019-12-15T11:45:59Z</dcterms:modified>
</cp:coreProperties>
</file>