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5" r:id="rId8"/>
    <p:sldId id="267"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4F0473A-F0D8-4BD3-A6CC-28F46AF1452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402382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0473A-F0D8-4BD3-A6CC-28F46AF1452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256910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0473A-F0D8-4BD3-A6CC-28F46AF1452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185210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0473A-F0D8-4BD3-A6CC-28F46AF1452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288799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F0473A-F0D8-4BD3-A6CC-28F46AF1452A}"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2889181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0473A-F0D8-4BD3-A6CC-28F46AF1452A}"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114491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0473A-F0D8-4BD3-A6CC-28F46AF1452A}" type="datetimeFigureOut">
              <a:rPr lang="en-US" smtClean="0"/>
              <a:t>11/22/2024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182341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0473A-F0D8-4BD3-A6CC-28F46AF1452A}" type="datetimeFigureOut">
              <a:rPr lang="en-US" smtClean="0"/>
              <a:t>11/22/2024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1737270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0473A-F0D8-4BD3-A6CC-28F46AF1452A}" type="datetimeFigureOut">
              <a:rPr lang="en-US" smtClean="0"/>
              <a:t>11/22/2024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212052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F0473A-F0D8-4BD3-A6CC-28F46AF1452A}"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301510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F0473A-F0D8-4BD3-A6CC-28F46AF1452A}"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2A7EEC-E0FE-4D92-858C-EF89447B3677}" type="slidenum">
              <a:rPr lang="en-US" smtClean="0"/>
              <a:t>‹#›</a:t>
            </a:fld>
            <a:endParaRPr lang="en-US"/>
          </a:p>
        </p:txBody>
      </p:sp>
    </p:spTree>
    <p:extLst>
      <p:ext uri="{BB962C8B-B14F-4D97-AF65-F5344CB8AC3E}">
        <p14:creationId xmlns:p14="http://schemas.microsoft.com/office/powerpoint/2010/main" val="115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0473A-F0D8-4BD3-A6CC-28F46AF1452A}" type="datetimeFigureOut">
              <a:rPr lang="en-US" smtClean="0"/>
              <a:t>11/22/2024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2A7EEC-E0FE-4D92-858C-EF89447B3677}" type="slidenum">
              <a:rPr lang="en-US" smtClean="0"/>
              <a:t>‹#›</a:t>
            </a:fld>
            <a:endParaRPr lang="en-US"/>
          </a:p>
        </p:txBody>
      </p:sp>
    </p:spTree>
    <p:extLst>
      <p:ext uri="{BB962C8B-B14F-4D97-AF65-F5344CB8AC3E}">
        <p14:creationId xmlns:p14="http://schemas.microsoft.com/office/powerpoint/2010/main" val="1730063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07540"/>
          </a:xfrm>
        </p:spPr>
        <p:txBody>
          <a:bodyPr>
            <a:normAutofit fontScale="90000"/>
          </a:bodyPr>
          <a:lstStyle/>
          <a:p>
            <a:pPr algn="ctr"/>
            <a:r>
              <a:rPr lang="fa-IR" sz="6600" dirty="0">
                <a:solidFill>
                  <a:schemeClr val="accent5">
                    <a:lumMod val="60000"/>
                    <a:lumOff val="40000"/>
                  </a:schemeClr>
                </a:solidFill>
              </a:rPr>
              <a:t>به نام خدا </a:t>
            </a:r>
            <a:br>
              <a:rPr lang="fa-IR" dirty="0"/>
            </a:br>
            <a:br>
              <a:rPr lang="fa-IR" dirty="0"/>
            </a:br>
            <a:r>
              <a:rPr lang="fa-IR" dirty="0">
                <a:solidFill>
                  <a:schemeClr val="accent3"/>
                </a:solidFill>
              </a:rPr>
              <a:t>ارائه توسعه ی اقتصادی و برنامه ریزی </a:t>
            </a:r>
            <a:br>
              <a:rPr lang="fa-IR" dirty="0"/>
            </a:br>
            <a:br>
              <a:rPr lang="fa-IR" sz="2800" dirty="0"/>
            </a:br>
            <a:r>
              <a:rPr lang="fa-IR" sz="2800" dirty="0"/>
              <a:t>دکتر محمد لشکری</a:t>
            </a:r>
            <a:br>
              <a:rPr lang="fa-IR" sz="2800" dirty="0"/>
            </a:br>
            <a:br>
              <a:rPr lang="fa-IR" sz="2800" dirty="0"/>
            </a:br>
            <a:r>
              <a:rPr lang="fa-IR" sz="2800" dirty="0"/>
              <a:t>فصل دوم</a:t>
            </a:r>
            <a:br>
              <a:rPr lang="fa-IR" sz="2800" dirty="0"/>
            </a:br>
            <a:br>
              <a:rPr lang="fa-IR" sz="2800" dirty="0"/>
            </a:br>
            <a:r>
              <a:rPr lang="fa-IR" sz="2800" dirty="0"/>
              <a:t> </a:t>
            </a:r>
            <a:br>
              <a:rPr lang="fa-IR" dirty="0"/>
            </a:br>
            <a:br>
              <a:rPr lang="fa-IR" dirty="0"/>
            </a:br>
            <a:br>
              <a:rPr lang="fa-IR" dirty="0"/>
            </a:br>
            <a:br>
              <a:rPr lang="fa-IR" dirty="0"/>
            </a:br>
            <a:br>
              <a:rPr lang="fa-IR" dirty="0"/>
            </a:br>
            <a:endParaRPr lang="en-US" sz="1800" dirty="0"/>
          </a:p>
        </p:txBody>
      </p:sp>
    </p:spTree>
    <p:extLst>
      <p:ext uri="{BB962C8B-B14F-4D97-AF65-F5344CB8AC3E}">
        <p14:creationId xmlns:p14="http://schemas.microsoft.com/office/powerpoint/2010/main" val="88015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73526"/>
          </a:xfrm>
        </p:spPr>
        <p:txBody>
          <a:bodyPr>
            <a:normAutofit/>
          </a:bodyPr>
          <a:lstStyle/>
          <a:p>
            <a:pPr algn="r"/>
            <a:r>
              <a:rPr lang="fa-IR" dirty="0">
                <a:solidFill>
                  <a:schemeClr val="accent6">
                    <a:lumMod val="50000"/>
                  </a:schemeClr>
                </a:solidFill>
              </a:rPr>
              <a:t>خصوصیات کشور های در حال گذر</a:t>
            </a:r>
            <a:br>
              <a:rPr lang="fa-IR" dirty="0"/>
            </a:br>
            <a:br>
              <a:rPr lang="fa-IR" dirty="0"/>
            </a:br>
            <a:r>
              <a:rPr lang="fa-IR" dirty="0">
                <a:solidFill>
                  <a:schemeClr val="accent1">
                    <a:lumMod val="75000"/>
                  </a:schemeClr>
                </a:solidFill>
              </a:rPr>
              <a:t>هدف کلی:</a:t>
            </a:r>
            <a:br>
              <a:rPr lang="fa-IR" dirty="0">
                <a:solidFill>
                  <a:schemeClr val="accent1">
                    <a:lumMod val="75000"/>
                  </a:schemeClr>
                </a:solidFill>
              </a:rPr>
            </a:br>
            <a:r>
              <a:rPr lang="fa-IR" sz="3200" dirty="0"/>
              <a:t>آشنایی با خصوصیات مشترک و غیر مشترک کشور های در حال گذرو موانع اقتصادی این کشورها</a:t>
            </a:r>
            <a:br>
              <a:rPr lang="fa-IR" dirty="0"/>
            </a:br>
            <a:br>
              <a:rPr lang="fa-IR" dirty="0"/>
            </a:br>
            <a:endParaRPr lang="en-US" dirty="0"/>
          </a:p>
        </p:txBody>
      </p:sp>
    </p:spTree>
    <p:extLst>
      <p:ext uri="{BB962C8B-B14F-4D97-AF65-F5344CB8AC3E}">
        <p14:creationId xmlns:p14="http://schemas.microsoft.com/office/powerpoint/2010/main" val="3335781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9823" y="235132"/>
            <a:ext cx="9987894" cy="6517360"/>
          </a:xfrm>
        </p:spPr>
        <p:txBody>
          <a:bodyPr>
            <a:normAutofit/>
          </a:bodyPr>
          <a:lstStyle/>
          <a:p>
            <a:pPr algn="r"/>
            <a:r>
              <a:rPr lang="fa-IR" dirty="0"/>
              <a:t>کشور های جهان </a:t>
            </a:r>
            <a:br>
              <a:rPr lang="fa-IR" dirty="0"/>
            </a:br>
            <a:r>
              <a:rPr lang="fa-IR" dirty="0"/>
              <a:t>به سه دسته    </a:t>
            </a:r>
            <a:br>
              <a:rPr lang="fa-IR" dirty="0"/>
            </a:br>
            <a:r>
              <a:rPr lang="fa-IR" dirty="0">
                <a:solidFill>
                  <a:schemeClr val="accent3">
                    <a:lumMod val="75000"/>
                  </a:schemeClr>
                </a:solidFill>
              </a:rPr>
              <a:t>سنتی </a:t>
            </a:r>
            <a:br>
              <a:rPr lang="fa-IR" dirty="0">
                <a:solidFill>
                  <a:schemeClr val="accent3">
                    <a:lumMod val="75000"/>
                  </a:schemeClr>
                </a:solidFill>
              </a:rPr>
            </a:br>
            <a:r>
              <a:rPr lang="fa-IR" dirty="0">
                <a:solidFill>
                  <a:schemeClr val="accent3">
                    <a:lumMod val="75000"/>
                  </a:schemeClr>
                </a:solidFill>
              </a:rPr>
              <a:t>صنعتی </a:t>
            </a:r>
            <a:br>
              <a:rPr lang="fa-IR" dirty="0">
                <a:solidFill>
                  <a:schemeClr val="accent3">
                    <a:lumMod val="75000"/>
                  </a:schemeClr>
                </a:solidFill>
              </a:rPr>
            </a:br>
            <a:r>
              <a:rPr lang="fa-IR" dirty="0">
                <a:solidFill>
                  <a:schemeClr val="accent3">
                    <a:lumMod val="75000"/>
                  </a:schemeClr>
                </a:solidFill>
              </a:rPr>
              <a:t>درحال گذر</a:t>
            </a:r>
            <a:br>
              <a:rPr lang="fa-IR" dirty="0"/>
            </a:br>
            <a:br>
              <a:rPr lang="fa-IR" dirty="0"/>
            </a:br>
            <a:r>
              <a:rPr lang="fa-IR" dirty="0"/>
              <a:t>طبقه بندی میشوند</a:t>
            </a:r>
            <a:br>
              <a:rPr lang="fa-IR" dirty="0"/>
            </a:br>
            <a:endParaRPr lang="en-US" dirty="0"/>
          </a:p>
        </p:txBody>
      </p:sp>
      <p:sp>
        <p:nvSpPr>
          <p:cNvPr id="3" name="Right Brace 2"/>
          <p:cNvSpPr/>
          <p:nvPr/>
        </p:nvSpPr>
        <p:spPr>
          <a:xfrm>
            <a:off x="10747717" y="2335238"/>
            <a:ext cx="450166" cy="173032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753452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45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80403" y="913765"/>
            <a:ext cx="10515600" cy="5782457"/>
          </a:xfrm>
        </p:spPr>
        <p:txBody>
          <a:bodyPr>
            <a:normAutofit fontScale="90000"/>
          </a:bodyPr>
          <a:lstStyle/>
          <a:p>
            <a:pPr algn="r"/>
            <a:r>
              <a:rPr lang="fa-IR" dirty="0">
                <a:solidFill>
                  <a:schemeClr val="tx2">
                    <a:lumMod val="50000"/>
                  </a:schemeClr>
                </a:solidFill>
              </a:rPr>
              <a:t>خصوصیات مشترک کشورهای در حال گذر:</a:t>
            </a:r>
            <a:br>
              <a:rPr lang="fa-IR" dirty="0"/>
            </a:br>
            <a:br>
              <a:rPr lang="fa-IR" dirty="0">
                <a:solidFill>
                  <a:schemeClr val="accent1">
                    <a:lumMod val="50000"/>
                  </a:schemeClr>
                </a:solidFill>
              </a:rPr>
            </a:br>
            <a:r>
              <a:rPr lang="fa-IR" dirty="0">
                <a:solidFill>
                  <a:schemeClr val="accent1">
                    <a:lumMod val="50000"/>
                  </a:schemeClr>
                </a:solidFill>
              </a:rPr>
              <a:t>1.پایین بودن سطح زندگی </a:t>
            </a:r>
            <a:br>
              <a:rPr lang="fa-IR" dirty="0">
                <a:solidFill>
                  <a:schemeClr val="accent1">
                    <a:lumMod val="50000"/>
                  </a:schemeClr>
                </a:solidFill>
              </a:rPr>
            </a:br>
            <a:r>
              <a:rPr lang="fa-IR" dirty="0">
                <a:solidFill>
                  <a:schemeClr val="accent1">
                    <a:lumMod val="50000"/>
                  </a:schemeClr>
                </a:solidFill>
              </a:rPr>
              <a:t>2.پایین بودن سطح بهره وری نیروی کار</a:t>
            </a:r>
            <a:br>
              <a:rPr lang="fa-IR" dirty="0">
                <a:solidFill>
                  <a:schemeClr val="accent1">
                    <a:lumMod val="50000"/>
                  </a:schemeClr>
                </a:solidFill>
              </a:rPr>
            </a:br>
            <a:r>
              <a:rPr lang="fa-IR" dirty="0">
                <a:solidFill>
                  <a:schemeClr val="accent1">
                    <a:lumMod val="50000"/>
                  </a:schemeClr>
                </a:solidFill>
              </a:rPr>
              <a:t>3.پایین بودن سطح اشتغال</a:t>
            </a:r>
            <a:br>
              <a:rPr lang="fa-IR" dirty="0">
                <a:solidFill>
                  <a:schemeClr val="accent1">
                    <a:lumMod val="50000"/>
                  </a:schemeClr>
                </a:solidFill>
              </a:rPr>
            </a:br>
            <a:r>
              <a:rPr lang="fa-IR" dirty="0">
                <a:solidFill>
                  <a:schemeClr val="accent1">
                    <a:lumMod val="50000"/>
                  </a:schemeClr>
                </a:solidFill>
              </a:rPr>
              <a:t>4.نرخ بالای رشد جمعیت و بار تکفل</a:t>
            </a:r>
            <a:br>
              <a:rPr lang="fa-IR" dirty="0">
                <a:solidFill>
                  <a:schemeClr val="accent1">
                    <a:lumMod val="50000"/>
                  </a:schemeClr>
                </a:solidFill>
              </a:rPr>
            </a:br>
            <a:r>
              <a:rPr lang="fa-IR" dirty="0">
                <a:solidFill>
                  <a:schemeClr val="accent1">
                    <a:lumMod val="50000"/>
                  </a:schemeClr>
                </a:solidFill>
              </a:rPr>
              <a:t>5.تک محصولی بودن و وابستگی به صادرات محصولات اولیه</a:t>
            </a:r>
            <a:br>
              <a:rPr lang="fa-IR" dirty="0">
                <a:solidFill>
                  <a:schemeClr val="accent1">
                    <a:lumMod val="50000"/>
                  </a:schemeClr>
                </a:solidFill>
              </a:rPr>
            </a:br>
            <a:r>
              <a:rPr lang="fa-IR" dirty="0">
                <a:solidFill>
                  <a:schemeClr val="accent1">
                    <a:lumMod val="50000"/>
                  </a:schemeClr>
                </a:solidFill>
              </a:rPr>
              <a:t>6.وابستگی به واردات از کشور های صنعتی</a:t>
            </a:r>
            <a:br>
              <a:rPr lang="fa-IR" dirty="0">
                <a:solidFill>
                  <a:schemeClr val="accent1">
                    <a:lumMod val="50000"/>
                  </a:schemeClr>
                </a:solidFill>
              </a:rPr>
            </a:br>
            <a:r>
              <a:rPr lang="fa-IR" dirty="0">
                <a:solidFill>
                  <a:schemeClr val="accent1">
                    <a:lumMod val="50000"/>
                  </a:schemeClr>
                </a:solidFill>
              </a:rPr>
              <a:t>7.وجود انواع دوگانگی</a:t>
            </a:r>
            <a:endParaRPr lang="en-US" dirty="0">
              <a:solidFill>
                <a:schemeClr val="accent1">
                  <a:lumMod val="50000"/>
                </a:schemeClr>
              </a:solidFill>
            </a:endParaRPr>
          </a:p>
        </p:txBody>
      </p:sp>
    </p:spTree>
    <p:extLst>
      <p:ext uri="{BB962C8B-B14F-4D97-AF65-F5344CB8AC3E}">
        <p14:creationId xmlns:p14="http://schemas.microsoft.com/office/powerpoint/2010/main" val="240040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79269"/>
            <a:ext cx="10515600" cy="6648994"/>
          </a:xfrm>
        </p:spPr>
        <p:txBody>
          <a:bodyPr>
            <a:normAutofit fontScale="90000"/>
          </a:bodyPr>
          <a:lstStyle/>
          <a:p>
            <a:pPr algn="r"/>
            <a:r>
              <a:rPr lang="fa-IR" dirty="0">
                <a:solidFill>
                  <a:schemeClr val="accent6">
                    <a:lumMod val="75000"/>
                  </a:schemeClr>
                </a:solidFill>
              </a:rPr>
              <a:t>1.پایین بودن سطح زندگی</a:t>
            </a:r>
            <a:br>
              <a:rPr lang="fa-IR" dirty="0"/>
            </a:br>
            <a:br>
              <a:rPr lang="fa-IR" dirty="0"/>
            </a:br>
            <a:r>
              <a:rPr lang="fa-IR" sz="3100" dirty="0"/>
              <a:t>سطح زندگی عموم مردم در این کشور ها بسیار پایین  است.</a:t>
            </a:r>
            <a:br>
              <a:rPr lang="fa-IR" sz="3100" dirty="0"/>
            </a:br>
            <a:r>
              <a:rPr lang="fa-IR" sz="3100" dirty="0"/>
              <a:t>اغلب مردم این کشور ها از حداقل امکانات اساسی بردخوردار نیستند</a:t>
            </a:r>
            <a:br>
              <a:rPr lang="fa-IR" sz="3100" dirty="0"/>
            </a:br>
            <a:r>
              <a:rPr lang="fa-IR" sz="3100" dirty="0"/>
              <a:t>پایین بودن سطح زندگی باعث پایین بودن بازدهی نیروی کار,پایین بودن درامد سرانه ,پایین بودن نرخ اقتصادی ,وسعت فقر,توزیع ناعادلانه امکانات</a:t>
            </a:r>
            <a:br>
              <a:rPr lang="fa-IR" sz="3100" dirty="0"/>
            </a:br>
            <a:r>
              <a:rPr lang="fa-IR" sz="3100" dirty="0"/>
              <a:t>است</a:t>
            </a:r>
            <a:br>
              <a:rPr lang="fa-IR" sz="3100" dirty="0"/>
            </a:br>
            <a:r>
              <a:rPr lang="fa-IR" sz="3100" dirty="0"/>
              <a:t>تودارو در بررسی که انجام داده نتیجه میگیرد:</a:t>
            </a:r>
            <a:br>
              <a:rPr lang="fa-IR" sz="3100" dirty="0"/>
            </a:br>
            <a:r>
              <a:rPr lang="fa-IR" sz="3100" dirty="0"/>
              <a:t>مجموعه درامد سرانه کشور های عقب مانده به طور متوسط کمتر از 5درصد از مجموع درامد های سرانه در کشور های ثروتمند است</a:t>
            </a:r>
            <a:br>
              <a:rPr lang="fa-IR" sz="3100" dirty="0"/>
            </a:br>
            <a:br>
              <a:rPr lang="fa-IR" sz="3100" dirty="0"/>
            </a:br>
            <a:r>
              <a:rPr lang="fa-IR" sz="3100" dirty="0"/>
              <a:t>هم درسطح بین المللی توزیع درامد بین کشورهای فقیرو غنی بسیار ناعادلانه است </a:t>
            </a:r>
            <a:br>
              <a:rPr lang="fa-IR" sz="3100" dirty="0"/>
            </a:br>
            <a:r>
              <a:rPr lang="fa-IR" sz="3100" dirty="0"/>
              <a:t>هم در داخل کشورهای فقیر شکاف بسیار بین طبقات مرفه و پایین اجتماعی است </a:t>
            </a:r>
            <a:br>
              <a:rPr lang="fa-IR" sz="3100" dirty="0"/>
            </a:br>
            <a:r>
              <a:rPr lang="fa-IR" sz="3100" dirty="0"/>
              <a:t>اغلب افراد در کشور های در حال گدر از اموزش کافی برخوردار نیستند</a:t>
            </a:r>
            <a:br>
              <a:rPr lang="fa-IR" dirty="0"/>
            </a:br>
            <a:br>
              <a:rPr lang="fa-IR" dirty="0"/>
            </a:br>
            <a:br>
              <a:rPr lang="fa-IR" dirty="0"/>
            </a:br>
            <a:endParaRPr lang="en-US" dirty="0"/>
          </a:p>
        </p:txBody>
      </p:sp>
    </p:spTree>
    <p:extLst>
      <p:ext uri="{BB962C8B-B14F-4D97-AF65-F5344CB8AC3E}">
        <p14:creationId xmlns:p14="http://schemas.microsoft.com/office/powerpoint/2010/main" val="234948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alpha val="27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solidFill>
                  <a:schemeClr val="accent2">
                    <a:lumMod val="75000"/>
                  </a:schemeClr>
                </a:solidFill>
              </a:rPr>
              <a:t>2.پایین بودن سطح بهره وری نیروی کار:</a:t>
            </a:r>
            <a:br>
              <a:rPr lang="fa-IR" dirty="0">
                <a:solidFill>
                  <a:schemeClr val="accent2">
                    <a:lumMod val="75000"/>
                  </a:schemeClr>
                </a:solidFill>
              </a:rPr>
            </a:br>
            <a:br>
              <a:rPr lang="fa-IR" dirty="0">
                <a:solidFill>
                  <a:schemeClr val="accent2">
                    <a:lumMod val="75000"/>
                  </a:schemeClr>
                </a:solidFill>
              </a:rPr>
            </a:br>
            <a:endParaRPr lang="en-US" dirty="0">
              <a:solidFill>
                <a:schemeClr val="accent2">
                  <a:lumMod val="75000"/>
                </a:schemeClr>
              </a:solidFill>
            </a:endParaRPr>
          </a:p>
        </p:txBody>
      </p:sp>
      <p:sp>
        <p:nvSpPr>
          <p:cNvPr id="3" name="Rectangle 2"/>
          <p:cNvSpPr/>
          <p:nvPr/>
        </p:nvSpPr>
        <p:spPr>
          <a:xfrm>
            <a:off x="838200" y="1027906"/>
            <a:ext cx="10515600" cy="5632311"/>
          </a:xfrm>
          <a:prstGeom prst="rect">
            <a:avLst/>
          </a:prstGeom>
        </p:spPr>
        <p:txBody>
          <a:bodyPr wrap="square">
            <a:spAutoFit/>
          </a:bodyPr>
          <a:lstStyle/>
          <a:p>
            <a:pPr algn="r"/>
            <a:r>
              <a:rPr lang="fa-IR" sz="2400" dirty="0">
                <a:latin typeface="Arabic Typesetting" panose="03020402040406030203" pitchFamily="66" charset="-78"/>
                <a:cs typeface="+mj-cs"/>
              </a:rPr>
              <a:t>اين عامل خود ناشي از سطح پايين زندگي است . در تمام كشورهاي در حال گذر سطح بهرهوري نيروي كار ( توليد واقعي سرانه كارگر ) در مقايسه با كشورهاي صـنعتي بـسيار پايين است . به علت پايين بودن كالري مصرفي، سوء تغذيـه، بهداشـت ناكـافي، مـسكن نامناسب، فقدان برنامه اوقات فراغت، عدم آگاهي از اين كه چرا توليد مي كنيم؟ و نقش ما در فرايند حيات اقتصادي كشور چيست </a:t>
            </a:r>
          </a:p>
          <a:p>
            <a:pPr algn="r"/>
            <a:r>
              <a:rPr lang="fa-IR" sz="2400" dirty="0">
                <a:latin typeface="Arabic Typesetting" panose="03020402040406030203" pitchFamily="66" charset="-78"/>
                <a:cs typeface="+mj-cs"/>
              </a:rPr>
              <a:t> احساس نيـروي كـار مبنـي بـر اسـتثمار توسط كارفرما و عدم پرداخـت حقـوق حقـه او و سـهم واقعـي او در توليـد، موجـب ميشود تا كارگر كمتر از توان خودكار كند. تودارو ضرب المثل جالبي را ذكر ميكند: «تو مي توانی اسب را به جایی كه آب است راهنمايي كنـي ولـي نمـي تـواني او را مجبور به آشاميدن كني » شخص بايد ظرفيت و توانايي جسمي و روحي كاري را كه بـه او سپرده شده است داشته باشد تـا بهـره وري لازم را در سـطح قابـل قبـول پيـدا كنـد</a:t>
            </a:r>
          </a:p>
          <a:p>
            <a:pPr algn="r"/>
            <a:r>
              <a:rPr lang="fa-IR" sz="2400" dirty="0">
                <a:latin typeface="Arabic Typesetting" panose="03020402040406030203" pitchFamily="66" charset="-78"/>
                <a:cs typeface="+mj-cs"/>
              </a:rPr>
              <a:t>در كشورهاي در حال گذر اغلب مشاغل بـر حـسب رابطـه خويـشي، فـاميلي و قبيله اي به افراد سپرده ميشود افرادي كه از اين طريق مشاغل را كسب كرده اند نگراني براي اخراج از كار و از دست دادن شغل خود ندارند . بنابراين كيفيت كار آنها بسيار پايين است. بهره وري نيروي كار در بخش دولتي نيز بسيار پايين است چون پرداخـت هـا بـر اساس مشاركت در توليد صورت نمي گيرد بلكه صرفاً براسـاس حـضور در محـل كـار صورت میگیرد</a:t>
            </a:r>
          </a:p>
          <a:p>
            <a:pPr algn="r"/>
            <a:endParaRPr lang="en-US" sz="2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25449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alpha val="3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740434"/>
          </a:xfrm>
        </p:spPr>
        <p:txBody>
          <a:bodyPr>
            <a:normAutofit/>
          </a:bodyPr>
          <a:lstStyle/>
          <a:p>
            <a:pPr algn="r"/>
            <a:r>
              <a:rPr lang="fa-IR" dirty="0">
                <a:solidFill>
                  <a:srgbClr val="CC3399"/>
                </a:solidFill>
              </a:rPr>
              <a:t>3.پایین بودن سطح اشتغال</a:t>
            </a:r>
            <a:br>
              <a:rPr lang="en-US" dirty="0"/>
            </a:br>
            <a:br>
              <a:rPr lang="fa-IR" dirty="0"/>
            </a:br>
            <a:r>
              <a:rPr lang="fa-IR" sz="3100" dirty="0"/>
              <a:t>در كشورهاي در حال گذر از نيروي كار به طور نامناسب و غيركارا استفاده مـي شـود بـه همين دليل نرخ بيكاري آشكار و پنهان، و نرخ كم كاري آشكار و پنهان بسيار بـالا اسـت . تعداد زيادي از افراد خواهان كار تمام وقت هستند . ولي براي آنها كار تمـام وقـت وجود ندارد اين افراد در شمار كم كاران آشكار هستند. تعدادي از افراد تمام وقت مشغول كار هستند ولي به علت بهره وري پايين، كمتر از ميزان يك كارگر تمام وقت توليد ميكنند اين گروه كم كار پنهان هستند.</a:t>
            </a:r>
            <a:br>
              <a:rPr lang="en-US" sz="3100" dirty="0"/>
            </a:br>
            <a:r>
              <a:rPr lang="fa-IR" sz="3100" dirty="0"/>
              <a:t>به دلايل متعدد براي تمامي عوامل توليد اعم از سرمايه، نيروي كار، زمين و ساير منابع طبيعي در اين كشورها اشتغال نـاقص وجـود دارد و بـه درسـتي از آنهـا اسـتفاده  نميشود</a:t>
            </a:r>
            <a:endParaRPr lang="en-US" sz="3100" dirty="0"/>
          </a:p>
        </p:txBody>
      </p:sp>
    </p:spTree>
    <p:extLst>
      <p:ext uri="{BB962C8B-B14F-4D97-AF65-F5344CB8AC3E}">
        <p14:creationId xmlns:p14="http://schemas.microsoft.com/office/powerpoint/2010/main" val="299756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alpha val="1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31172"/>
          </a:xfrm>
        </p:spPr>
        <p:txBody>
          <a:bodyPr>
            <a:normAutofit/>
          </a:bodyPr>
          <a:lstStyle/>
          <a:p>
            <a:pPr algn="r"/>
            <a:r>
              <a:rPr lang="fa-IR" dirty="0">
                <a:solidFill>
                  <a:srgbClr val="002060"/>
                </a:solidFill>
              </a:rPr>
              <a:t>4.نرخ بالای رشد جمعیت و بار تکفل:</a:t>
            </a:r>
            <a:br>
              <a:rPr lang="fa-IR" dirty="0">
                <a:solidFill>
                  <a:srgbClr val="002060"/>
                </a:solidFill>
              </a:rPr>
            </a:br>
            <a:br>
              <a:rPr lang="fa-IR" dirty="0">
                <a:solidFill>
                  <a:srgbClr val="002060"/>
                </a:solidFill>
              </a:rPr>
            </a:br>
            <a:br>
              <a:rPr lang="fa-IR" dirty="0"/>
            </a:br>
            <a:r>
              <a:rPr lang="fa-IR" sz="2200" dirty="0"/>
              <a:t>نر</a:t>
            </a:r>
            <a:r>
              <a:rPr lang="fa-IR" sz="2700" dirty="0"/>
              <a:t>خ زاد و ولد در كشورهاي در حال گذر بسيار بالا است ولي بـه علـت كـاهش نـرخ مرگ و مير در دهه هاي اخير تفاوت اين دو نرخ نسبتاً بالا است </a:t>
            </a:r>
            <a:br>
              <a:rPr lang="fa-IR" sz="2700" dirty="0"/>
            </a:br>
            <a:br>
              <a:rPr lang="fa-IR" sz="2700" dirty="0"/>
            </a:br>
            <a:r>
              <a:rPr lang="fa-IR" sz="2700" dirty="0"/>
              <a:t>به افراد سالمند، كودكان و افراد غير شاغل در سن فعاليـت بـار تكفـل اقتـصادي ميگويند چون توليدكننده نيستند و افراد شاغل مسئوليت اداره آنها را بر عهده دارند . به علت بالا بودن نرخ بيكاري و نرخ رشد جمعيت، بار تكفل در اين كشورها بـسيار بـالا . است اين امر موجب افزايش فقر و كاهش رفاه اجتماعي در اين كـشورها شـده اسـت . پيشرفتهاي علمي در دانـش بـشري موجـب كـشف داروهـا و روش هـاي گونـاگون پزشكي براي مقابله با بيماري هاي گوناگون شده و نرخ مرگ و مير را كاهش داده ولـي نرخ زاد و ولد كاهش نيافته لذا نرخ رشد جمعيت همچنان بالا است.</a:t>
            </a:r>
            <a:endParaRPr lang="en-US" sz="2700" dirty="0"/>
          </a:p>
        </p:txBody>
      </p:sp>
    </p:spTree>
    <p:extLst>
      <p:ext uri="{BB962C8B-B14F-4D97-AF65-F5344CB8AC3E}">
        <p14:creationId xmlns:p14="http://schemas.microsoft.com/office/powerpoint/2010/main" val="2975076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alpha val="16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453051"/>
          </a:xfrm>
        </p:spPr>
        <p:txBody>
          <a:bodyPr>
            <a:normAutofit/>
          </a:bodyPr>
          <a:lstStyle/>
          <a:p>
            <a:pPr algn="r"/>
            <a:r>
              <a:rPr lang="fa-IR" sz="3200" dirty="0">
                <a:solidFill>
                  <a:srgbClr val="002060"/>
                </a:solidFill>
              </a:rPr>
              <a:t>5.تک محصولی بودن و وابستگی به صادرات محصولات اولیه</a:t>
            </a:r>
            <a:br>
              <a:rPr lang="fa-IR" sz="2200" dirty="0"/>
            </a:br>
            <a:br>
              <a:rPr lang="fa-IR" sz="2200" dirty="0"/>
            </a:br>
            <a:br>
              <a:rPr lang="fa-IR" sz="2200" dirty="0"/>
            </a:br>
            <a:br>
              <a:rPr lang="fa-IR" sz="2200" dirty="0"/>
            </a:br>
            <a:r>
              <a:rPr lang="fa-IR" sz="2200" dirty="0"/>
              <a:t>اغلب كشورهاي در حال گذر تك محصولي هستند و براي صادرات محـصول خـود بـه كشورهاي صنعتي وابستگي دارند . منظور از تك محصولي بودن اين است كه رقـم عمـده صادرات آنها را </a:t>
            </a:r>
            <a:r>
              <a:rPr lang="fa-IR" sz="2700" dirty="0"/>
              <a:t>يك محصول ـ مثـل شـكر در كوبـا، قهـوه در برزيـل، نفـت در ايـران وكشورهاي اپك، برنج در پاكستان و مواد معدني در ساير كشورها ـ تشكيل ميدهـد . ايـن كشورها براي انبار كردن، حمل و نقل و ساير مراحل صادرات دچار مشكل هستند و درآمد صادراتي آنها به همين دليل بسيار ناچيز است . اين امر باعث شـده تـا سـهم كـشورهاي در حال گذر در تجارت جهاني سير نزولي داشته باشد كشوره. اي در حال گذر در توليد مـواد اوليه برتري نسبي دارند و لذا از بخش هاي ديگر غفلت ورزيده و روند صنعتي شدن آنها بسيار كند است . در طول تاريخ اقتصادي جهان قيمـت واقعـي ايـن محـصولات رونـد نزولي داشته به زيان اين كشورها كاهش يافته است.</a:t>
            </a:r>
            <a:endParaRPr lang="en-US" sz="2700" dirty="0"/>
          </a:p>
        </p:txBody>
      </p:sp>
    </p:spTree>
    <p:extLst>
      <p:ext uri="{BB962C8B-B14F-4D97-AF65-F5344CB8AC3E}">
        <p14:creationId xmlns:p14="http://schemas.microsoft.com/office/powerpoint/2010/main" val="4206624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1015</Words>
  <Application>Microsoft Office PowerPoint</Application>
  <PresentationFormat>Widescreen</PresentationFormat>
  <Paragraphs>12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Arabic Typesetting</vt:lpstr>
      <vt:lpstr>Arial</vt:lpstr>
      <vt:lpstr>Calibri</vt:lpstr>
      <vt:lpstr>Calibri Light</vt:lpstr>
      <vt:lpstr>Office Theme</vt:lpstr>
      <vt:lpstr>به نام خدا   ارائه توسعه ی اقتصادی و برنامه ریزی   دکتر محمد لشکری  فصل دوم        </vt:lpstr>
      <vt:lpstr>خصوصیات کشور های در حال گذر  هدف کلی: آشنایی با خصوصیات مشترک و غیر مشترک کشور های در حال گذرو موانع اقتصادی این کشورها  </vt:lpstr>
      <vt:lpstr>کشور های جهان  به سه دسته     سنتی  صنعتی  درحال گذر  طبقه بندی میشوند </vt:lpstr>
      <vt:lpstr>خصوصیات مشترک کشورهای در حال گذر:  1.پایین بودن سطح زندگی  2.پایین بودن سطح بهره وری نیروی کار 3.پایین بودن سطح اشتغال 4.نرخ بالای رشد جمعیت و بار تکفل 5.تک محصولی بودن و وابستگی به صادرات محصولات اولیه 6.وابستگی به واردات از کشور های صنعتی 7.وجود انواع دوگانگی</vt:lpstr>
      <vt:lpstr>1.پایین بودن سطح زندگی  سطح زندگی عموم مردم در این کشور ها بسیار پایین  است. اغلب مردم این کشور ها از حداقل امکانات اساسی بردخوردار نیستند پایین بودن سطح زندگی باعث پایین بودن بازدهی نیروی کار,پایین بودن درامد سرانه ,پایین بودن نرخ اقتصادی ,وسعت فقر,توزیع ناعادلانه امکانات است تودارو در بررسی که انجام داده نتیجه میگیرد: مجموعه درامد سرانه کشور های عقب مانده به طور متوسط کمتر از 5درصد از مجموع درامد های سرانه در کشور های ثروتمند است  هم درسطح بین المللی توزیع درامد بین کشورهای فقیرو غنی بسیار ناعادلانه است  هم در داخل کشورهای فقیر شکاف بسیار بین طبقات مرفه و پایین اجتماعی است  اغلب افراد در کشور های در حال گدر از اموزش کافی برخوردار نیستند   </vt:lpstr>
      <vt:lpstr>2.پایین بودن سطح بهره وری نیروی کار:  </vt:lpstr>
      <vt:lpstr>3.پایین بودن سطح اشتغال  در كشورهاي در حال گذر از نيروي كار به طور نامناسب و غيركارا استفاده مـي شـود بـه همين دليل نرخ بيكاري آشكار و پنهان، و نرخ كم كاري آشكار و پنهان بسيار بـالا اسـت . تعداد زيادي از افراد خواهان كار تمام وقت هستند . ولي براي آنها كار تمـام وقـت وجود ندارد اين افراد در شمار كم كاران آشكار هستند. تعدادي از افراد تمام وقت مشغول كار هستند ولي به علت بهره وري پايين، كمتر از ميزان يك كارگر تمام وقت توليد ميكنند اين گروه كم كار پنهان هستند. به دلايل متعدد براي تمامي عوامل توليد اعم از سرمايه، نيروي كار، زمين و ساير منابع طبيعي در اين كشورها اشتغال نـاقص وجـود دارد و بـه درسـتي از آنهـا اسـتفاده  نميشود</vt:lpstr>
      <vt:lpstr>4.نرخ بالای رشد جمعیت و بار تکفل:   نرخ زاد و ولد در كشورهاي در حال گذر بسيار بالا است ولي بـه علـت كـاهش نـرخ مرگ و مير در دهه هاي اخير تفاوت اين دو نرخ نسبتاً بالا است   به افراد سالمند، كودكان و افراد غير شاغل در سن فعاليـت بـار تكفـل اقتـصادي ميگويند چون توليدكننده نيستند و افراد شاغل مسئوليت اداره آنها را بر عهده دارند . به علت بالا بودن نرخ بيكاري و نرخ رشد جمعيت، بار تكفل در اين كشورها بـسيار بـالا . است اين امر موجب افزايش فقر و كاهش رفاه اجتماعي در اين كـشورها شـده اسـت . پيشرفتهاي علمي در دانـش بـشري موجـب كـشف داروهـا و روش هـاي گونـاگون پزشكي براي مقابله با بيماري هاي گوناگون شده و نرخ مرگ و مير را كاهش داده ولـي نرخ زاد و ولد كاهش نيافته لذا نرخ رشد جمعيت همچنان بالا است.</vt:lpstr>
      <vt:lpstr>5.تک محصولی بودن و وابستگی به صادرات محصولات اولیه    اغلب كشورهاي در حال گذر تك محصولي هستند و براي صادرات محـصول خـود بـه كشورهاي صنعتي وابستگي دارند . منظور از تك محصولي بودن اين است كه رقـم عمـده صادرات آنها را يك محصول ـ مثـل شـكر در كوبـا، قهـوه در برزيـل، نفـت در ايـران وكشورهاي اپك، برنج در پاكستان و مواد معدني در ساير كشورها ـ تشكيل ميدهـد . ايـن كشورها براي انبار كردن، حمل و نقل و ساير مراحل صادرات دچار مشكل هستند و درآمد صادراتي آنها به همين دليل بسيار ناچيز است . اين امر باعث شـده تـا سـهم كـشورهاي در حال گذر در تجارت جهاني سير نزولي داشته باشد كشوره. اي در حال گذر در توليد مـواد اوليه برتري نسبي دارند و لذا از بخش هاي ديگر غفلت ورزيده و روند صنعتي شدن آنها بسيار كند است . در طول تاريخ اقتصادي جهان قيمـت واقعـي ايـن محـصولات رونـد نزولي داشته به زيان اين كشورها كاهش يافته است.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s</dc:creator>
  <cp:lastModifiedBy>User</cp:lastModifiedBy>
  <cp:revision>23</cp:revision>
  <dcterms:created xsi:type="dcterms:W3CDTF">2024-10-07T06:09:35Z</dcterms:created>
  <dcterms:modified xsi:type="dcterms:W3CDTF">2024-11-21T22:02:27Z</dcterms:modified>
</cp:coreProperties>
</file>