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91" r:id="rId1"/>
  </p:sldMasterIdLst>
  <p:sldIdLst>
    <p:sldId id="263" r:id="rId2"/>
    <p:sldId id="256" r:id="rId3"/>
    <p:sldId id="257" r:id="rId4"/>
    <p:sldId id="258" r:id="rId5"/>
    <p:sldId id="259" r:id="rId6"/>
    <p:sldId id="260" r:id="rId7"/>
    <p:sldId id="261"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987B2EF-FE63-4633-99D6-28BCDDA12A36}">
          <p14:sldIdLst>
            <p14:sldId id="263"/>
            <p14:sldId id="256"/>
            <p14:sldId id="257"/>
            <p14:sldId id="258"/>
            <p14:sldId id="259"/>
            <p14:sldId id="260"/>
            <p14:sldId id="261"/>
            <p14:sldId id="26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7" autoAdjust="0"/>
    <p:restoredTop sz="94660"/>
  </p:normalViewPr>
  <p:slideViewPr>
    <p:cSldViewPr snapToGrid="0">
      <p:cViewPr varScale="1">
        <p:scale>
          <a:sx n="74" d="100"/>
          <a:sy n="74" d="100"/>
        </p:scale>
        <p:origin x="53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3792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11094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936289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565642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283458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248963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11/26/2024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5248926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49489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55744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32374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11/26/2024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4199770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11/26/2024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72524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11/26/2024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55662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11/26/2024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66727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11/26/2024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944354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92585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11/26/2024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97082976"/>
      </p:ext>
    </p:extLst>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 id="2147483804" r:id="rId13"/>
    <p:sldLayoutId id="2147483805" r:id="rId14"/>
    <p:sldLayoutId id="2147483806" r:id="rId15"/>
    <p:sldLayoutId id="214748380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7922" y="609599"/>
            <a:ext cx="8566079" cy="4463845"/>
          </a:xfrm>
        </p:spPr>
        <p:txBody>
          <a:bodyPr>
            <a:normAutofit fontScale="90000"/>
          </a:bodyPr>
          <a:lstStyle/>
          <a:p>
            <a:pPr algn="ctr"/>
            <a:r>
              <a:rPr lang="fa-IR" sz="2000" b="1" dirty="0">
                <a:solidFill>
                  <a:schemeClr val="tx1"/>
                </a:solidFill>
              </a:rPr>
              <a:t>بسمه تعالی</a:t>
            </a:r>
            <a:br>
              <a:rPr lang="fa-IR" sz="2000" b="1" dirty="0">
                <a:solidFill>
                  <a:schemeClr val="tx1"/>
                </a:solidFill>
              </a:rPr>
            </a:br>
            <a:br>
              <a:rPr lang="fa-IR" sz="2000" b="1" dirty="0">
                <a:solidFill>
                  <a:schemeClr val="tx1"/>
                </a:solidFill>
              </a:rPr>
            </a:br>
            <a:br>
              <a:rPr lang="fa-IR" sz="2000" b="1" dirty="0">
                <a:solidFill>
                  <a:schemeClr val="tx1"/>
                </a:solidFill>
              </a:rPr>
            </a:br>
            <a:br>
              <a:rPr lang="fa-IR" sz="2000" b="1" dirty="0">
                <a:solidFill>
                  <a:schemeClr val="tx1"/>
                </a:solidFill>
              </a:rPr>
            </a:br>
            <a:r>
              <a:rPr lang="fa-IR" sz="2000" b="1" dirty="0">
                <a:solidFill>
                  <a:schemeClr val="tx1"/>
                </a:solidFill>
              </a:rPr>
              <a:t>توسعه اقتصادی و برنامه ریزی</a:t>
            </a:r>
            <a:br>
              <a:rPr lang="fa-IR" sz="2000" b="1" dirty="0">
                <a:solidFill>
                  <a:schemeClr val="tx1"/>
                </a:solidFill>
              </a:rPr>
            </a:br>
            <a:br>
              <a:rPr lang="fa-IR" sz="2000" b="1" dirty="0">
                <a:solidFill>
                  <a:schemeClr val="tx1"/>
                </a:solidFill>
              </a:rPr>
            </a:br>
            <a:br>
              <a:rPr lang="fa-IR" sz="2000" b="1" dirty="0">
                <a:solidFill>
                  <a:schemeClr val="tx1"/>
                </a:solidFill>
              </a:rPr>
            </a:br>
            <a:br>
              <a:rPr lang="fa-IR" sz="2000" b="1" dirty="0">
                <a:solidFill>
                  <a:schemeClr val="tx1"/>
                </a:solidFill>
              </a:rPr>
            </a:br>
            <a:br>
              <a:rPr lang="fa-IR" sz="2000" b="1" dirty="0">
                <a:solidFill>
                  <a:schemeClr val="tx1"/>
                </a:solidFill>
              </a:rPr>
            </a:br>
            <a:br>
              <a:rPr lang="fa-IR" sz="2000" b="1" dirty="0">
                <a:solidFill>
                  <a:schemeClr val="tx1"/>
                </a:solidFill>
              </a:rPr>
            </a:br>
            <a:br>
              <a:rPr lang="fa-IR" sz="2000" b="1">
                <a:solidFill>
                  <a:schemeClr val="tx1"/>
                </a:solidFill>
              </a:rPr>
            </a:br>
            <a:r>
              <a:rPr lang="fa-IR" sz="2000" b="1">
                <a:solidFill>
                  <a:schemeClr val="tx1"/>
                </a:solidFill>
              </a:rPr>
              <a:t>دکتر لشکری </a:t>
            </a:r>
            <a:br>
              <a:rPr lang="fa-IR" sz="2000" b="1">
                <a:solidFill>
                  <a:schemeClr val="tx1"/>
                </a:solidFill>
              </a:rPr>
            </a:br>
            <a:r>
              <a:rPr lang="fa-IR" sz="2000" b="1">
                <a:solidFill>
                  <a:schemeClr val="tx1"/>
                </a:solidFill>
              </a:rPr>
              <a:t>ادامه فصل دوم</a:t>
            </a:r>
            <a:br>
              <a:rPr lang="fa-IR" sz="2000" b="1" dirty="0">
                <a:solidFill>
                  <a:schemeClr val="tx1"/>
                </a:solidFill>
              </a:rPr>
            </a:br>
            <a:br>
              <a:rPr lang="fa-IR" sz="2000" b="1" dirty="0">
                <a:solidFill>
                  <a:schemeClr val="tx1"/>
                </a:solidFill>
              </a:rPr>
            </a:br>
            <a:br>
              <a:rPr lang="fa-IR" sz="2000" b="1" dirty="0">
                <a:solidFill>
                  <a:schemeClr val="tx1"/>
                </a:solidFill>
              </a:rPr>
            </a:br>
            <a:endParaRPr lang="en-US" sz="2000" b="1" dirty="0">
              <a:solidFill>
                <a:schemeClr val="tx1"/>
              </a:solidFill>
            </a:endParaRPr>
          </a:p>
        </p:txBody>
      </p:sp>
      <p:sp>
        <p:nvSpPr>
          <p:cNvPr id="3" name="Content Placeholder 2"/>
          <p:cNvSpPr>
            <a:spLocks noGrp="1"/>
          </p:cNvSpPr>
          <p:nvPr>
            <p:ph idx="1"/>
          </p:nvPr>
        </p:nvSpPr>
        <p:spPr>
          <a:xfrm>
            <a:off x="973394" y="7226710"/>
            <a:ext cx="8300608" cy="78658"/>
          </a:xfrm>
        </p:spPr>
        <p:txBody>
          <a:bodyPr>
            <a:normAutofit fontScale="25000" lnSpcReduction="20000"/>
          </a:bodyPr>
          <a:lstStyle/>
          <a:p>
            <a:endParaRPr lang="en-US" dirty="0"/>
          </a:p>
        </p:txBody>
      </p:sp>
    </p:spTree>
    <p:extLst>
      <p:ext uri="{BB962C8B-B14F-4D97-AF65-F5344CB8AC3E}">
        <p14:creationId xmlns:p14="http://schemas.microsoft.com/office/powerpoint/2010/main" val="1958992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10422" y="314632"/>
            <a:ext cx="7766936" cy="412955"/>
          </a:xfrm>
        </p:spPr>
        <p:txBody>
          <a:bodyPr/>
          <a:lstStyle/>
          <a:p>
            <a:r>
              <a:rPr lang="fa-IR" sz="2000" b="1" dirty="0">
                <a:solidFill>
                  <a:schemeClr val="tx2"/>
                </a:solidFill>
              </a:rPr>
              <a:t>خصوصیات مشترک کشورهای درحال گذر:</a:t>
            </a:r>
            <a:endParaRPr lang="en-US" sz="2000" b="1" dirty="0">
              <a:solidFill>
                <a:schemeClr val="tx2"/>
              </a:solidFill>
            </a:endParaRPr>
          </a:p>
        </p:txBody>
      </p:sp>
      <p:sp>
        <p:nvSpPr>
          <p:cNvPr id="3" name="Subtitle 2"/>
          <p:cNvSpPr>
            <a:spLocks noGrp="1"/>
          </p:cNvSpPr>
          <p:nvPr>
            <p:ph type="subTitle" idx="1"/>
          </p:nvPr>
        </p:nvSpPr>
        <p:spPr>
          <a:xfrm>
            <a:off x="1507067" y="1150374"/>
            <a:ext cx="7479617" cy="875072"/>
          </a:xfrm>
          <a:solidFill>
            <a:schemeClr val="bg1"/>
          </a:solidFill>
        </p:spPr>
        <p:txBody>
          <a:bodyPr/>
          <a:lstStyle/>
          <a:p>
            <a:r>
              <a:rPr lang="fa-IR" dirty="0">
                <a:solidFill>
                  <a:schemeClr val="tx2"/>
                </a:solidFill>
              </a:rPr>
              <a:t>    - وابستگی به واردات از کشورهای صنعتی</a:t>
            </a:r>
          </a:p>
          <a:p>
            <a:r>
              <a:rPr lang="fa-IR" dirty="0">
                <a:solidFill>
                  <a:schemeClr val="tx2"/>
                </a:solidFill>
              </a:rPr>
              <a:t>    - وجودانواع دوگانگی</a:t>
            </a:r>
            <a:endParaRPr lang="en-US" dirty="0">
              <a:solidFill>
                <a:schemeClr val="tx2"/>
              </a:solidFill>
            </a:endParaRPr>
          </a:p>
        </p:txBody>
      </p:sp>
    </p:spTree>
    <p:extLst>
      <p:ext uri="{BB962C8B-B14F-4D97-AF65-F5344CB8AC3E}">
        <p14:creationId xmlns:p14="http://schemas.microsoft.com/office/powerpoint/2010/main" val="3906472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4925962"/>
          </a:xfrm>
        </p:spPr>
        <p:txBody>
          <a:bodyPr>
            <a:normAutofit fontScale="90000"/>
          </a:bodyPr>
          <a:lstStyle/>
          <a:p>
            <a:pPr algn="r"/>
            <a:r>
              <a:rPr lang="fa-IR" sz="1800" b="1" dirty="0">
                <a:solidFill>
                  <a:schemeClr val="tx2"/>
                </a:solidFill>
              </a:rPr>
              <a:t>-وابستگی به واردات از کشورهای صنعتی :</a:t>
            </a:r>
            <a:br>
              <a:rPr lang="fa-IR" sz="1600" b="1" dirty="0">
                <a:solidFill>
                  <a:schemeClr val="tx2"/>
                </a:solidFill>
              </a:rPr>
            </a:br>
            <a:br>
              <a:rPr lang="fa-IR" sz="1600" b="1" dirty="0">
                <a:solidFill>
                  <a:schemeClr val="tx2"/>
                </a:solidFill>
              </a:rPr>
            </a:br>
            <a:r>
              <a:rPr lang="fa-IR" sz="1600" dirty="0">
                <a:solidFill>
                  <a:schemeClr val="tx2"/>
                </a:solidFill>
              </a:rPr>
              <a:t>کشورهای درحال گذربه شدت به واردات کالاهای صنعتی ومواد مصرفی کشورهای توسعه یافته نیازدارند . دراین مورد کشاورزی کشورها باید توسعه یافته نیازدارند. </a:t>
            </a:r>
            <a:br>
              <a:rPr lang="fa-IR" sz="1600" dirty="0">
                <a:solidFill>
                  <a:schemeClr val="tx2"/>
                </a:solidFill>
              </a:rPr>
            </a:br>
            <a:r>
              <a:rPr lang="fa-IR" sz="1600" dirty="0">
                <a:solidFill>
                  <a:schemeClr val="tx2"/>
                </a:solidFill>
              </a:rPr>
              <a:t>دراین مورد کشاورزی درحال گذرتوسعه پیدانکردند ولی کشورهای صنعتی که ازپخش کشاورزی گذرکردند وهمهی گامها را یکی یکی ردکردند ورسیدند به بخش صنعت بهترمی توانند همه چیزراتولیدکنند .ولی کشورهای درحال گذرسریعتر از بخش کشاورزی به بخش تولید رسیدندبه بخش صنعت وابسته می شوند .</a:t>
            </a:r>
            <a:br>
              <a:rPr lang="fa-IR" sz="1600" dirty="0">
                <a:solidFill>
                  <a:schemeClr val="tx2"/>
                </a:solidFill>
              </a:rPr>
            </a:br>
            <a:r>
              <a:rPr lang="fa-IR" sz="1600" dirty="0">
                <a:solidFill>
                  <a:schemeClr val="tx2"/>
                </a:solidFill>
              </a:rPr>
              <a:t>اغلب این کشورهاشکل کسری ترازپرداخت دارندوبرای جبران این کسری ازکشورهای توسعه یافته وام بانرخ بهره بالا میگیرند .</a:t>
            </a:r>
            <a:br>
              <a:rPr lang="fa-IR" sz="1600" dirty="0">
                <a:solidFill>
                  <a:schemeClr val="tx2"/>
                </a:solidFill>
              </a:rPr>
            </a:br>
            <a:r>
              <a:rPr lang="fa-IR" sz="1600" dirty="0">
                <a:solidFill>
                  <a:schemeClr val="tx2"/>
                </a:solidFill>
              </a:rPr>
              <a:t>هرروزبه مشکلاتشان افزوده می شود.</a:t>
            </a:r>
            <a:br>
              <a:rPr lang="fa-IR" sz="1600" dirty="0">
                <a:solidFill>
                  <a:schemeClr val="tx2"/>
                </a:solidFill>
              </a:rPr>
            </a:br>
            <a:br>
              <a:rPr lang="fa-IR" sz="1600" dirty="0">
                <a:solidFill>
                  <a:schemeClr val="tx2"/>
                </a:solidFill>
              </a:rPr>
            </a:br>
            <a:br>
              <a:rPr lang="fa-IR" sz="1400" dirty="0">
                <a:solidFill>
                  <a:schemeClr val="tx2"/>
                </a:solidFill>
              </a:rPr>
            </a:br>
            <a:r>
              <a:rPr lang="fa-IR" sz="1800" b="1" dirty="0">
                <a:solidFill>
                  <a:schemeClr val="tx2"/>
                </a:solidFill>
              </a:rPr>
              <a:t>- وجودانواع دوگانگی :</a:t>
            </a:r>
            <a:br>
              <a:rPr lang="fa-IR" sz="1600" b="1" dirty="0">
                <a:solidFill>
                  <a:schemeClr val="tx2"/>
                </a:solidFill>
              </a:rPr>
            </a:br>
            <a:br>
              <a:rPr lang="fa-IR" sz="1100" dirty="0">
                <a:solidFill>
                  <a:schemeClr val="tx2"/>
                </a:solidFill>
              </a:rPr>
            </a:br>
            <a:br>
              <a:rPr lang="fa-IR" sz="1100" dirty="0">
                <a:solidFill>
                  <a:schemeClr val="tx2"/>
                </a:solidFill>
              </a:rPr>
            </a:br>
            <a:r>
              <a:rPr lang="fa-IR" sz="1600" dirty="0">
                <a:solidFill>
                  <a:schemeClr val="tx2"/>
                </a:solidFill>
              </a:rPr>
              <a:t>کشورهای درحال گذروجودانواع دوگانگی رادارندیعنی اینکه کشوربه دوبخش یاچند بخش تقسیم می شود .که بخش کشاورزی وصنعتی کشورهای درحال گذردارای ارتباط ضعیفی هستندبه طوریکه هربخش برای گرفتن یادادن کالاهای ساخته ونیم ساخته ی خود بابخش مقابل فاقد ارتباط هستند .</a:t>
            </a:r>
            <a:br>
              <a:rPr lang="fa-IR" sz="1600" dirty="0">
                <a:solidFill>
                  <a:schemeClr val="tx2"/>
                </a:solidFill>
              </a:rPr>
            </a:br>
            <a:r>
              <a:rPr lang="fa-IR" sz="1600" dirty="0">
                <a:solidFill>
                  <a:schemeClr val="tx2"/>
                </a:solidFill>
              </a:rPr>
              <a:t>به خاطر این دوگانگی این کشورها رابه بخش تقسیم می کند یک بخش سنتی وبخش دیگر پیشرفته مباشد .که این دربخش فاقد ارتباط هستند .درپیشرفته بهره وری نیروی انسانی درامرتولید درسطح بالاقراردارد.</a:t>
            </a:r>
            <a:br>
              <a:rPr lang="fa-IR" sz="1600" dirty="0">
                <a:solidFill>
                  <a:schemeClr val="tx2"/>
                </a:solidFill>
              </a:rPr>
            </a:br>
            <a:r>
              <a:rPr lang="fa-IR" sz="1600" dirty="0">
                <a:solidFill>
                  <a:schemeClr val="tx2"/>
                </a:solidFill>
              </a:rPr>
              <a:t>ولی درسنتی بهره وری نیروی انسانی بسیارپایین می باشد.</a:t>
            </a:r>
            <a:br>
              <a:rPr lang="fa-IR" sz="1600" dirty="0">
                <a:solidFill>
                  <a:schemeClr val="tx2"/>
                </a:solidFill>
              </a:rPr>
            </a:br>
            <a:br>
              <a:rPr lang="fa-IR" sz="1600" dirty="0">
                <a:solidFill>
                  <a:schemeClr val="tx2"/>
                </a:solidFill>
              </a:rPr>
            </a:br>
            <a:br>
              <a:rPr lang="fa-IR" sz="1600" dirty="0">
                <a:solidFill>
                  <a:schemeClr val="tx2"/>
                </a:solidFill>
              </a:rPr>
            </a:br>
            <a:br>
              <a:rPr lang="fa-IR" sz="1600" dirty="0">
                <a:solidFill>
                  <a:schemeClr val="tx2"/>
                </a:solidFill>
              </a:rPr>
            </a:br>
            <a:endParaRPr lang="en-US" sz="1600" dirty="0">
              <a:solidFill>
                <a:schemeClr val="tx2"/>
              </a:solidFill>
            </a:endParaRPr>
          </a:p>
        </p:txBody>
      </p:sp>
      <p:sp>
        <p:nvSpPr>
          <p:cNvPr id="3" name="Content Placeholder 2"/>
          <p:cNvSpPr>
            <a:spLocks noGrp="1"/>
          </p:cNvSpPr>
          <p:nvPr>
            <p:ph idx="1"/>
          </p:nvPr>
        </p:nvSpPr>
        <p:spPr>
          <a:xfrm>
            <a:off x="805153" y="6381135"/>
            <a:ext cx="8596668" cy="206478"/>
          </a:xfrm>
        </p:spPr>
        <p:txBody>
          <a:bodyPr>
            <a:normAutofit fontScale="47500" lnSpcReduction="20000"/>
          </a:bodyPr>
          <a:lstStyle/>
          <a:p>
            <a:endParaRPr lang="en-US" dirty="0"/>
          </a:p>
        </p:txBody>
      </p:sp>
    </p:spTree>
    <p:extLst>
      <p:ext uri="{BB962C8B-B14F-4D97-AF65-F5344CB8AC3E}">
        <p14:creationId xmlns:p14="http://schemas.microsoft.com/office/powerpoint/2010/main" val="1713948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7458" y="147484"/>
            <a:ext cx="7252382" cy="3008671"/>
          </a:xfrm>
        </p:spPr>
        <p:txBody>
          <a:bodyPr/>
          <a:lstStyle/>
          <a:p>
            <a:r>
              <a:rPr lang="fa-IR" sz="1400" b="1" dirty="0">
                <a:solidFill>
                  <a:schemeClr val="tx2"/>
                </a:solidFill>
              </a:rPr>
              <a:t>دراینجاچندمورد ازانواع دوگانگی می توان نام برد:</a:t>
            </a:r>
            <a:br>
              <a:rPr lang="fa-IR" sz="1400" b="1" dirty="0">
                <a:solidFill>
                  <a:schemeClr val="tx2"/>
                </a:solidFill>
              </a:rPr>
            </a:br>
            <a:r>
              <a:rPr lang="fa-IR" sz="1400" b="1" dirty="0">
                <a:solidFill>
                  <a:schemeClr val="tx2"/>
                </a:solidFill>
              </a:rPr>
              <a:t>  </a:t>
            </a:r>
            <a:br>
              <a:rPr lang="fa-IR" sz="1400" dirty="0">
                <a:solidFill>
                  <a:schemeClr val="tx2"/>
                </a:solidFill>
              </a:rPr>
            </a:br>
            <a:r>
              <a:rPr lang="fa-IR" sz="1400" dirty="0">
                <a:solidFill>
                  <a:schemeClr val="tx2"/>
                </a:solidFill>
              </a:rPr>
              <a:t>1-تکنولوژی</a:t>
            </a:r>
            <a:br>
              <a:rPr lang="fa-IR" sz="1400" dirty="0">
                <a:solidFill>
                  <a:schemeClr val="tx2"/>
                </a:solidFill>
              </a:rPr>
            </a:br>
            <a:r>
              <a:rPr lang="fa-IR" sz="1400" dirty="0">
                <a:solidFill>
                  <a:schemeClr val="tx2"/>
                </a:solidFill>
              </a:rPr>
              <a:t>2-دوگانگی مالی</a:t>
            </a:r>
            <a:br>
              <a:rPr lang="fa-IR" sz="1400" dirty="0">
                <a:solidFill>
                  <a:schemeClr val="tx2"/>
                </a:solidFill>
              </a:rPr>
            </a:br>
            <a:r>
              <a:rPr lang="fa-IR" sz="1400" dirty="0">
                <a:solidFill>
                  <a:schemeClr val="tx2"/>
                </a:solidFill>
              </a:rPr>
              <a:t>3-دوگانگی فرهنگی</a:t>
            </a:r>
            <a:br>
              <a:rPr lang="fa-IR" sz="1400" dirty="0">
                <a:solidFill>
                  <a:schemeClr val="tx2"/>
                </a:solidFill>
              </a:rPr>
            </a:br>
            <a:r>
              <a:rPr lang="fa-IR" sz="1400" dirty="0">
                <a:solidFill>
                  <a:schemeClr val="tx2"/>
                </a:solidFill>
              </a:rPr>
              <a:t>4-دوگانگی اقتصادی</a:t>
            </a:r>
            <a:br>
              <a:rPr lang="fa-IR" sz="1400" dirty="0">
                <a:solidFill>
                  <a:schemeClr val="tx2"/>
                </a:solidFill>
              </a:rPr>
            </a:br>
            <a:r>
              <a:rPr lang="fa-IR" sz="1400" dirty="0">
                <a:solidFill>
                  <a:schemeClr val="tx2"/>
                </a:solidFill>
              </a:rPr>
              <a:t>5-دوگانگی منطقه ای</a:t>
            </a:r>
            <a:br>
              <a:rPr lang="fa-IR" sz="1400" dirty="0">
                <a:solidFill>
                  <a:schemeClr val="tx2"/>
                </a:solidFill>
              </a:rPr>
            </a:br>
            <a:r>
              <a:rPr lang="fa-IR" sz="1400" dirty="0">
                <a:solidFill>
                  <a:schemeClr val="tx2"/>
                </a:solidFill>
              </a:rPr>
              <a:t>6-دوگانگی جغرافیایی</a:t>
            </a:r>
            <a:br>
              <a:rPr lang="fa-IR" sz="1400" dirty="0">
                <a:solidFill>
                  <a:schemeClr val="tx2"/>
                </a:solidFill>
              </a:rPr>
            </a:br>
            <a:r>
              <a:rPr lang="fa-IR" sz="1400" dirty="0">
                <a:solidFill>
                  <a:schemeClr val="tx2"/>
                </a:solidFill>
              </a:rPr>
              <a:t>7- دوگانگی اجتماعی </a:t>
            </a:r>
            <a:br>
              <a:rPr lang="fa-IR" sz="1400" dirty="0">
                <a:solidFill>
                  <a:schemeClr val="tx2"/>
                </a:solidFill>
              </a:rPr>
            </a:br>
            <a:r>
              <a:rPr lang="fa-IR" sz="1400" dirty="0">
                <a:solidFill>
                  <a:schemeClr val="tx2"/>
                </a:solidFill>
              </a:rPr>
              <a:t>8-دوگانگی شهری – روستایی</a:t>
            </a:r>
            <a:br>
              <a:rPr lang="fa-IR" sz="1400" dirty="0">
                <a:solidFill>
                  <a:schemeClr val="tx2"/>
                </a:solidFill>
              </a:rPr>
            </a:br>
            <a:r>
              <a:rPr lang="fa-IR" sz="1400" dirty="0">
                <a:solidFill>
                  <a:schemeClr val="tx2"/>
                </a:solidFill>
              </a:rPr>
              <a:t>9-دوگانگی صنعتی – کشاورزی</a:t>
            </a:r>
            <a:br>
              <a:rPr lang="fa-IR" sz="1400" dirty="0">
                <a:solidFill>
                  <a:schemeClr val="tx2"/>
                </a:solidFill>
              </a:rPr>
            </a:br>
            <a:r>
              <a:rPr lang="fa-IR" sz="1400" dirty="0">
                <a:solidFill>
                  <a:schemeClr val="tx2"/>
                </a:solidFill>
              </a:rPr>
              <a:t>10- دوگانگی بخش رسمی – غیررسمی</a:t>
            </a:r>
            <a:br>
              <a:rPr lang="fa-IR" sz="1400" dirty="0">
                <a:solidFill>
                  <a:schemeClr val="tx2"/>
                </a:solidFill>
              </a:rPr>
            </a:br>
            <a:endParaRPr lang="en-US" sz="1400" dirty="0">
              <a:solidFill>
                <a:schemeClr val="tx2"/>
              </a:solidFill>
            </a:endParaRPr>
          </a:p>
        </p:txBody>
      </p:sp>
      <p:sp>
        <p:nvSpPr>
          <p:cNvPr id="3" name="Subtitle 2"/>
          <p:cNvSpPr>
            <a:spLocks noGrp="1"/>
          </p:cNvSpPr>
          <p:nvPr>
            <p:ph type="subTitle" idx="1"/>
          </p:nvPr>
        </p:nvSpPr>
        <p:spPr>
          <a:xfrm>
            <a:off x="1507067" y="2998839"/>
            <a:ext cx="7766936" cy="2148893"/>
          </a:xfrm>
        </p:spPr>
        <p:txBody>
          <a:bodyPr>
            <a:normAutofit lnSpcReduction="10000"/>
          </a:bodyPr>
          <a:lstStyle/>
          <a:p>
            <a:endParaRPr lang="fa-IR" sz="1400" dirty="0"/>
          </a:p>
          <a:p>
            <a:pPr algn="ctr"/>
            <a:r>
              <a:rPr lang="fa-IR" sz="1400" b="1" dirty="0"/>
              <a:t>- ت</a:t>
            </a:r>
            <a:r>
              <a:rPr lang="fa-IR" sz="1400" b="1" dirty="0">
                <a:solidFill>
                  <a:schemeClr val="tx2"/>
                </a:solidFill>
              </a:rPr>
              <a:t>کنولوژی : </a:t>
            </a:r>
            <a:r>
              <a:rPr lang="fa-IR" sz="1400" dirty="0">
                <a:solidFill>
                  <a:schemeClr val="tx2"/>
                </a:solidFill>
              </a:rPr>
              <a:t>یک قسمت ازاقتصادکشور پیشرفته وقسمت دیگرسنتی است .مثلاکشورخودمان رامثال </a:t>
            </a:r>
          </a:p>
          <a:p>
            <a:r>
              <a:rPr lang="fa-IR" sz="1400" dirty="0">
                <a:solidFill>
                  <a:schemeClr val="tx2"/>
                </a:solidFill>
              </a:rPr>
              <a:t>می زنیم .یک قسمت از کشور در صنعت از دستگاه های پیشرفته استفاده می کندوکشاورزی از آبیاری سنتی وجوددارد.</a:t>
            </a:r>
          </a:p>
          <a:p>
            <a:r>
              <a:rPr lang="fa-IR" sz="1400" dirty="0">
                <a:solidFill>
                  <a:schemeClr val="tx2"/>
                </a:solidFill>
              </a:rPr>
              <a:t>دردوگانگی شهری وروستایی بعضی ازسیاستهارابرای شهری وبعضی ازسیاستهارابرای روستایی اجرامیکنند.که کلاباهم دیگر متمایز است.</a:t>
            </a:r>
          </a:p>
          <a:p>
            <a:r>
              <a:rPr lang="fa-IR" sz="1400" b="1" dirty="0">
                <a:solidFill>
                  <a:schemeClr val="tx2"/>
                </a:solidFill>
              </a:rPr>
              <a:t>- صنعتی وکشاورزی :</a:t>
            </a:r>
            <a:r>
              <a:rPr lang="fa-IR" sz="1400" dirty="0">
                <a:solidFill>
                  <a:schemeClr val="tx2"/>
                </a:solidFill>
              </a:rPr>
              <a:t>وقتی به صنعت میرسیم کشاورزی رارهامیکنیم وقتی به کشاورزی میرسیم صنعت رارهامیکنیم که باعث دوگانگی درکشورهای درحال گذرمیباشد. </a:t>
            </a:r>
            <a:endParaRPr lang="fa-IR" sz="1400" b="1" dirty="0">
              <a:solidFill>
                <a:schemeClr val="tx2"/>
              </a:solidFill>
            </a:endParaRPr>
          </a:p>
        </p:txBody>
      </p:sp>
    </p:spTree>
    <p:extLst>
      <p:ext uri="{BB962C8B-B14F-4D97-AF65-F5344CB8AC3E}">
        <p14:creationId xmlns:p14="http://schemas.microsoft.com/office/powerpoint/2010/main" val="1776208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sz="2000" b="1" dirty="0">
                <a:solidFill>
                  <a:schemeClr val="tx1"/>
                </a:solidFill>
              </a:rPr>
              <a:t>خصوصیات غیرمشترک کشورهای درحال گذر:</a:t>
            </a:r>
            <a:br>
              <a:rPr lang="fa-IR" sz="2000" dirty="0"/>
            </a:br>
            <a:r>
              <a:rPr lang="fa-IR" sz="2000" dirty="0"/>
              <a:t> </a:t>
            </a:r>
            <a:br>
              <a:rPr lang="fa-IR" sz="2000" dirty="0"/>
            </a:br>
            <a:r>
              <a:rPr lang="fa-IR" sz="1400" dirty="0">
                <a:solidFill>
                  <a:schemeClr val="tx1"/>
                </a:solidFill>
              </a:rPr>
              <a:t>کشورهای درحال گذرازلحاظ ساختاراقتصادی،فرهنگی،سیاسی،اجتماعی بایکدیگرفرق میکنند.که این تفاوت نشان دهنده توسعه هرکشور می باشد .که نشان می دهد کدام کشور پیشرفته وکدام کشور درحال گذراست .</a:t>
            </a:r>
            <a:br>
              <a:rPr lang="fa-IR" sz="1400" dirty="0">
                <a:solidFill>
                  <a:schemeClr val="tx1"/>
                </a:solidFill>
              </a:rPr>
            </a:br>
            <a:r>
              <a:rPr lang="fa-IR" sz="1400" dirty="0">
                <a:solidFill>
                  <a:schemeClr val="tx1"/>
                </a:solidFill>
              </a:rPr>
              <a:t>سری قبل درمورد خصوصیات مشترک بحث کردیم .الان درمورد </a:t>
            </a:r>
            <a:r>
              <a:rPr lang="fa-IR" sz="1400">
                <a:solidFill>
                  <a:schemeClr val="tx1"/>
                </a:solidFill>
              </a:rPr>
              <a:t>خصوصیات غیرمشترک بحث </a:t>
            </a:r>
            <a:r>
              <a:rPr lang="fa-IR" sz="1400" dirty="0">
                <a:solidFill>
                  <a:schemeClr val="tx1"/>
                </a:solidFill>
              </a:rPr>
              <a:t>میکنیم که این خصوصیات شامل 6 مورد می باشد .</a:t>
            </a:r>
            <a:br>
              <a:rPr lang="fa-IR" sz="1400" dirty="0">
                <a:solidFill>
                  <a:schemeClr val="tx1"/>
                </a:solidFill>
              </a:rPr>
            </a:br>
            <a:r>
              <a:rPr lang="fa-IR" sz="1400" dirty="0">
                <a:solidFill>
                  <a:schemeClr val="tx1"/>
                </a:solidFill>
              </a:rPr>
              <a:t> </a:t>
            </a:r>
            <a:br>
              <a:rPr lang="fa-IR" sz="1400" dirty="0"/>
            </a:br>
            <a:r>
              <a:rPr lang="fa-IR" sz="1400" dirty="0">
                <a:solidFill>
                  <a:schemeClr val="tx1"/>
                </a:solidFill>
              </a:rPr>
              <a:t> </a:t>
            </a:r>
            <a:r>
              <a:rPr lang="fa-IR" sz="1800" dirty="0">
                <a:solidFill>
                  <a:schemeClr val="tx1"/>
                </a:solidFill>
              </a:rPr>
              <a:t>1-اندازه کشورازلحاظ جغرافیایی وجمعیتی ودرآمدی </a:t>
            </a:r>
            <a:br>
              <a:rPr lang="fa-IR" sz="1400" dirty="0">
                <a:solidFill>
                  <a:schemeClr val="tx1"/>
                </a:solidFill>
              </a:rPr>
            </a:br>
            <a:r>
              <a:rPr lang="fa-IR" sz="1400" dirty="0">
                <a:solidFill>
                  <a:schemeClr val="tx1"/>
                </a:solidFill>
              </a:rPr>
              <a:t> </a:t>
            </a:r>
            <a:r>
              <a:rPr lang="fa-IR" sz="1800" dirty="0">
                <a:solidFill>
                  <a:schemeClr val="tx1"/>
                </a:solidFill>
              </a:rPr>
              <a:t>2-سوابق تاریخی – وابستگی خارجی – سلطه واستعمار</a:t>
            </a:r>
            <a:br>
              <a:rPr lang="fa-IR" sz="1800" dirty="0">
                <a:solidFill>
                  <a:schemeClr val="tx1"/>
                </a:solidFill>
              </a:rPr>
            </a:br>
            <a:r>
              <a:rPr lang="fa-IR" sz="1800" dirty="0">
                <a:solidFill>
                  <a:schemeClr val="tx1"/>
                </a:solidFill>
              </a:rPr>
              <a:t> 3-منابع انسانی ومادی </a:t>
            </a:r>
            <a:br>
              <a:rPr lang="fa-IR" sz="1800" dirty="0">
                <a:solidFill>
                  <a:schemeClr val="tx1"/>
                </a:solidFill>
              </a:rPr>
            </a:br>
            <a:r>
              <a:rPr lang="fa-IR" sz="1800" dirty="0">
                <a:solidFill>
                  <a:schemeClr val="tx1"/>
                </a:solidFill>
              </a:rPr>
              <a:t> 4-ترکیب فعالیت های اقتصادی بخش خصوصی ودولتی</a:t>
            </a:r>
            <a:br>
              <a:rPr lang="fa-IR" sz="1800" dirty="0">
                <a:solidFill>
                  <a:schemeClr val="tx1"/>
                </a:solidFill>
              </a:rPr>
            </a:br>
            <a:r>
              <a:rPr lang="fa-IR" sz="1800" dirty="0">
                <a:solidFill>
                  <a:schemeClr val="tx1"/>
                </a:solidFill>
              </a:rPr>
              <a:t> 5-ساختاراقتصادی</a:t>
            </a:r>
            <a:br>
              <a:rPr lang="fa-IR" sz="1800" dirty="0">
                <a:solidFill>
                  <a:schemeClr val="tx1"/>
                </a:solidFill>
              </a:rPr>
            </a:br>
            <a:r>
              <a:rPr lang="fa-IR" sz="1800" dirty="0">
                <a:solidFill>
                  <a:schemeClr val="tx1"/>
                </a:solidFill>
              </a:rPr>
              <a:t> 6-ساختارسیاسی</a:t>
            </a:r>
            <a:br>
              <a:rPr lang="fa-IR" sz="1800" dirty="0">
                <a:solidFill>
                  <a:schemeClr val="tx1"/>
                </a:solidFill>
              </a:rPr>
            </a:br>
            <a:endParaRPr lang="en-US" sz="1800" dirty="0"/>
          </a:p>
        </p:txBody>
      </p:sp>
      <p:sp>
        <p:nvSpPr>
          <p:cNvPr id="3" name="Subtitle 2"/>
          <p:cNvSpPr>
            <a:spLocks noGrp="1"/>
          </p:cNvSpPr>
          <p:nvPr>
            <p:ph type="subTitle" idx="1"/>
          </p:nvPr>
        </p:nvSpPr>
        <p:spPr>
          <a:xfrm flipV="1">
            <a:off x="717756" y="6812280"/>
            <a:ext cx="8556248" cy="45719"/>
          </a:xfrm>
        </p:spPr>
        <p:txBody>
          <a:bodyPr>
            <a:normAutofit fontScale="25000" lnSpcReduction="20000"/>
          </a:bodyPr>
          <a:lstStyle/>
          <a:p>
            <a:endParaRPr lang="en-US" dirty="0"/>
          </a:p>
        </p:txBody>
      </p:sp>
    </p:spTree>
    <p:extLst>
      <p:ext uri="{BB962C8B-B14F-4D97-AF65-F5344CB8AC3E}">
        <p14:creationId xmlns:p14="http://schemas.microsoft.com/office/powerpoint/2010/main" val="117053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67147"/>
            <a:ext cx="8596668" cy="3893575"/>
          </a:xfrm>
        </p:spPr>
        <p:txBody>
          <a:bodyPr>
            <a:normAutofit fontScale="90000"/>
          </a:bodyPr>
          <a:lstStyle/>
          <a:p>
            <a:pPr algn="r"/>
            <a:r>
              <a:rPr lang="fa-IR" sz="1600" b="1" dirty="0">
                <a:solidFill>
                  <a:schemeClr val="tx1"/>
                </a:solidFill>
              </a:rPr>
              <a:t>1-اندازه کشورازلحاظ جغرافیایی،جمعیتی ودرآمدی:</a:t>
            </a:r>
            <a:br>
              <a:rPr lang="fa-IR" sz="1600" dirty="0">
                <a:solidFill>
                  <a:schemeClr val="tx1"/>
                </a:solidFill>
              </a:rPr>
            </a:br>
            <a:br>
              <a:rPr lang="fa-IR" sz="1400" dirty="0">
                <a:solidFill>
                  <a:schemeClr val="tx1"/>
                </a:solidFill>
              </a:rPr>
            </a:br>
            <a:r>
              <a:rPr lang="fa-IR" sz="1600" dirty="0">
                <a:solidFill>
                  <a:schemeClr val="tx1"/>
                </a:solidFill>
              </a:rPr>
              <a:t>ازلحاظ اندازه فرق میکنند یک کشور درحال پیشرفته داریم .مثلادرآفریقاست یک کشور درحال توسعه داریم درآسیاست دراروپاست .</a:t>
            </a:r>
            <a:br>
              <a:rPr lang="fa-IR" sz="1600" dirty="0">
                <a:solidFill>
                  <a:schemeClr val="tx1"/>
                </a:solidFill>
              </a:rPr>
            </a:br>
            <a:r>
              <a:rPr lang="fa-IR" sz="1600" dirty="0">
                <a:solidFill>
                  <a:schemeClr val="tx1"/>
                </a:solidFill>
              </a:rPr>
              <a:t>مثلاچین ازلحاظ جغرافیایی بزرگ وآب وهوای متنوعی دارد.حتی حمل ونقل برای این کشورها احت تراست.</a:t>
            </a:r>
            <a:br>
              <a:rPr lang="fa-IR" sz="1600" dirty="0">
                <a:solidFill>
                  <a:schemeClr val="tx1"/>
                </a:solidFill>
              </a:rPr>
            </a:br>
            <a:r>
              <a:rPr lang="fa-IR" sz="1600" dirty="0">
                <a:solidFill>
                  <a:schemeClr val="tx1"/>
                </a:solidFill>
              </a:rPr>
              <a:t>حتی جمعیت بعضی ازکشورهازیاداست .ازجمله هندوچین که حدودیک میلیارد نفرجمعیت دارند .امابعضی ها جمعیت کمتری دارند.مانندکویت وقطر که حدودسه میلیون نفرجمعیت دارند.درآمدسرانه اش حدود350دلاراست .هرچه کشوربزرگ ترودرآمدسرانه اش بیشتر باشدتوان این کشور برای تولید بیشتراست .که نشان دهنده ی توسعه کشورمی باشد. </a:t>
            </a:r>
            <a:br>
              <a:rPr lang="fa-IR" sz="1600" dirty="0">
                <a:solidFill>
                  <a:schemeClr val="tx1"/>
                </a:solidFill>
              </a:rPr>
            </a:br>
            <a:r>
              <a:rPr lang="fa-IR" sz="1600" dirty="0">
                <a:solidFill>
                  <a:schemeClr val="tx1"/>
                </a:solidFill>
              </a:rPr>
              <a:t>کشورهای نفت خیز ازامکانات توسعه ازجمله ارزبرای خرید کالاهای سرمایه ای رادارند . درحالیکه برخی ازکشورهای درحال گذرچنین امکاناتی ندارند.</a:t>
            </a:r>
            <a:br>
              <a:rPr lang="fa-IR" sz="1600" dirty="0">
                <a:solidFill>
                  <a:schemeClr val="tx1"/>
                </a:solidFill>
              </a:rPr>
            </a:br>
            <a:br>
              <a:rPr lang="fa-IR" sz="1400" dirty="0">
                <a:solidFill>
                  <a:schemeClr val="tx1"/>
                </a:solidFill>
              </a:rPr>
            </a:br>
            <a:r>
              <a:rPr lang="fa-IR" sz="1600" b="1" dirty="0">
                <a:solidFill>
                  <a:schemeClr val="tx1"/>
                </a:solidFill>
              </a:rPr>
              <a:t>2-سوابق تاریخی،وابستگی خارجی ، سلطه واستعمار :</a:t>
            </a:r>
            <a:br>
              <a:rPr lang="fa-IR" sz="1600" dirty="0">
                <a:solidFill>
                  <a:schemeClr val="tx1"/>
                </a:solidFill>
              </a:rPr>
            </a:br>
            <a:br>
              <a:rPr lang="fa-IR" sz="1600" dirty="0">
                <a:solidFill>
                  <a:schemeClr val="tx1"/>
                </a:solidFill>
              </a:rPr>
            </a:br>
            <a:r>
              <a:rPr lang="fa-IR" sz="1600" dirty="0">
                <a:solidFill>
                  <a:schemeClr val="tx1"/>
                </a:solidFill>
              </a:rPr>
              <a:t>کشورهاسابقه ی تاریخی متفاوتی دارند بعضی ازکشورهای درحال گذردرتاریخ ممکن است تحت استعمارکشورهای قدرتمندمثل انگلستان،فرانسه،پرتقال واسپانیابودندکه اغلب کشورهای آفریقایی وآسیایی تحت استعمار قدرت ها بودند .مثل هند وافغانستان وعراق ولی برخی از کشورها مثل ایران ومصر تحت استعمار نبودند .</a:t>
            </a:r>
            <a:br>
              <a:rPr lang="fa-IR" sz="1600" dirty="0">
                <a:solidFill>
                  <a:schemeClr val="tx1"/>
                </a:solidFill>
              </a:rPr>
            </a:br>
            <a:r>
              <a:rPr lang="fa-IR" sz="1600" dirty="0">
                <a:solidFill>
                  <a:schemeClr val="tx1"/>
                </a:solidFill>
              </a:rPr>
              <a:t>هرچه وابستگی کشورهای مستعمره بیشتر باشد فرآیند توسعه درآن کشورها کم تر خواهد بود .</a:t>
            </a:r>
            <a:br>
              <a:rPr lang="fa-IR" sz="1600" dirty="0">
                <a:solidFill>
                  <a:schemeClr val="tx1"/>
                </a:solidFill>
              </a:rPr>
            </a:br>
            <a:r>
              <a:rPr lang="fa-IR" sz="1600" dirty="0">
                <a:solidFill>
                  <a:schemeClr val="tx1"/>
                </a:solidFill>
              </a:rPr>
              <a:t>هرچه وابستگی کشورکمترباشد روند توسعه بیشتر می باشد.</a:t>
            </a:r>
            <a:br>
              <a:rPr lang="fa-IR" sz="1600" dirty="0">
                <a:solidFill>
                  <a:schemeClr val="tx1"/>
                </a:solidFill>
              </a:rPr>
            </a:br>
            <a:endParaRPr lang="en-US" sz="1600" dirty="0">
              <a:solidFill>
                <a:schemeClr val="tx1"/>
              </a:solidFill>
            </a:endParaRPr>
          </a:p>
        </p:txBody>
      </p:sp>
      <p:sp>
        <p:nvSpPr>
          <p:cNvPr id="3" name="Content Placeholder 2"/>
          <p:cNvSpPr>
            <a:spLocks noGrp="1"/>
          </p:cNvSpPr>
          <p:nvPr>
            <p:ph idx="1"/>
          </p:nvPr>
        </p:nvSpPr>
        <p:spPr>
          <a:xfrm>
            <a:off x="677334" y="4336026"/>
            <a:ext cx="8596668" cy="1705336"/>
          </a:xfrm>
        </p:spPr>
        <p:txBody>
          <a:bodyPr>
            <a:normAutofit/>
          </a:bodyPr>
          <a:lstStyle/>
          <a:p>
            <a:pPr marL="0" indent="0" algn="r">
              <a:buNone/>
            </a:pPr>
            <a:r>
              <a:rPr lang="fa-IR" sz="1400" b="1" i="1" dirty="0">
                <a:solidFill>
                  <a:schemeClr val="tx1"/>
                </a:solidFill>
              </a:rPr>
              <a:t>3-</a:t>
            </a:r>
            <a:r>
              <a:rPr lang="fa-IR" sz="1400" b="1" dirty="0">
                <a:solidFill>
                  <a:schemeClr val="tx1"/>
                </a:solidFill>
              </a:rPr>
              <a:t>منابع انسانی ومالی :</a:t>
            </a:r>
          </a:p>
          <a:p>
            <a:pPr marL="0" indent="0" algn="r">
              <a:buNone/>
            </a:pPr>
            <a:r>
              <a:rPr lang="fa-IR" sz="1400" dirty="0">
                <a:solidFill>
                  <a:schemeClr val="tx1"/>
                </a:solidFill>
              </a:rPr>
              <a:t>باز منابع انسانی ومادی باهم متفاوت است برای توسعه اقتصادی به منابع انسانی ومادی نیازداریم .یرخی ازکشورها ازلحاظنفت وسایرمنابع ارزشمندرادارند مثل کشورخودمان که ازهرلحاظ غنی هستیم .ولی برخی ازکشورها مثا بنگلادش ولائوس منابع بسیاراندکی دارند .کشورهایی که منابع مادی وانسانی لازم رادارند سریعتر روند توسعه راطی میکنند.کشورهایی که نیروی ماهرومنابع اولیه راندارند.نیازبه کمک سایرکشورهارادارند.</a:t>
            </a:r>
          </a:p>
          <a:p>
            <a:pPr marL="0" indent="0" algn="r">
              <a:buNone/>
            </a:pPr>
            <a:endParaRPr lang="en-US" sz="1400" dirty="0">
              <a:solidFill>
                <a:schemeClr val="tx1"/>
              </a:solidFill>
            </a:endParaRPr>
          </a:p>
        </p:txBody>
      </p:sp>
    </p:spTree>
    <p:extLst>
      <p:ext uri="{BB962C8B-B14F-4D97-AF65-F5344CB8AC3E}">
        <p14:creationId xmlns:p14="http://schemas.microsoft.com/office/powerpoint/2010/main" val="14871601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130" y="324465"/>
            <a:ext cx="8929872" cy="5818189"/>
          </a:xfrm>
        </p:spPr>
        <p:txBody>
          <a:bodyPr>
            <a:normAutofit/>
          </a:bodyPr>
          <a:lstStyle/>
          <a:p>
            <a:pPr algn="r"/>
            <a:r>
              <a:rPr lang="fa-IR" sz="1400" b="1" dirty="0">
                <a:solidFill>
                  <a:schemeClr val="tx1"/>
                </a:solidFill>
              </a:rPr>
              <a:t>4- ترکیب فعالیت های اقتصادی بخش خصوصی وبخش دولتی :</a:t>
            </a:r>
            <a:br>
              <a:rPr lang="fa-IR" sz="1400" b="1" dirty="0">
                <a:solidFill>
                  <a:schemeClr val="tx1"/>
                </a:solidFill>
              </a:rPr>
            </a:br>
            <a:br>
              <a:rPr lang="fa-IR" sz="1400" b="1" dirty="0">
                <a:solidFill>
                  <a:schemeClr val="tx1"/>
                </a:solidFill>
              </a:rPr>
            </a:br>
            <a:r>
              <a:rPr lang="fa-IR" sz="1400" dirty="0">
                <a:solidFill>
                  <a:schemeClr val="tx1"/>
                </a:solidFill>
              </a:rPr>
              <a:t>بازفعالیت اقتصادی کشورهاباهم دیگرفرق میکند.بعضی ازکشورهاازبخش خصوصی وبعضی از بخش دولتی استفاده میکنندکه این شرایط به سیاست کشورهابستگی دارد.</a:t>
            </a:r>
            <a:br>
              <a:rPr lang="fa-IR" sz="1400" dirty="0">
                <a:solidFill>
                  <a:schemeClr val="tx1"/>
                </a:solidFill>
              </a:rPr>
            </a:br>
            <a:r>
              <a:rPr lang="fa-IR" sz="1400" dirty="0">
                <a:solidFill>
                  <a:schemeClr val="tx1"/>
                </a:solidFill>
              </a:rPr>
              <a:t>بخش خصوصی درآمریکای لاتین نسبت کشورهای آفریقایی بیشتراست .دراقتصادهایی که بخش دولتی بیشتراست </a:t>
            </a:r>
            <a:br>
              <a:rPr lang="fa-IR" sz="1400" dirty="0">
                <a:solidFill>
                  <a:schemeClr val="tx1"/>
                </a:solidFill>
              </a:rPr>
            </a:br>
            <a:r>
              <a:rPr lang="fa-IR" sz="1400" dirty="0">
                <a:solidFill>
                  <a:schemeClr val="tx1"/>
                </a:solidFill>
              </a:rPr>
              <a:t>به پروژه هایی مثل جاده سازی وسدسازی وفعالیت های روستایی توجه بیشتری دارند.</a:t>
            </a:r>
            <a:br>
              <a:rPr lang="fa-IR" sz="1400" dirty="0">
                <a:solidFill>
                  <a:schemeClr val="tx1"/>
                </a:solidFill>
              </a:rPr>
            </a:br>
            <a:r>
              <a:rPr lang="fa-IR" sz="1400" dirty="0">
                <a:solidFill>
                  <a:schemeClr val="tx1"/>
                </a:solidFill>
              </a:rPr>
              <a:t>دراقتصادهایی که بخش خصوصی بیشتراست برای استخدام کارگروفعالیت هایی که دراولویت قراردارند شکل میگیرد.</a:t>
            </a:r>
            <a:br>
              <a:rPr lang="fa-IR" sz="1400" dirty="0">
                <a:solidFill>
                  <a:schemeClr val="tx1"/>
                </a:solidFill>
              </a:rPr>
            </a:br>
            <a:r>
              <a:rPr lang="fa-IR" sz="1400" dirty="0">
                <a:solidFill>
                  <a:schemeClr val="tx1"/>
                </a:solidFill>
              </a:rPr>
              <a:t>حتی بزرگ وکوچک بودن بخش خصوصی ودولتی بسته به کارایی هربخش دارد.</a:t>
            </a:r>
            <a:br>
              <a:rPr lang="fa-IR" sz="1400" dirty="0">
                <a:solidFill>
                  <a:schemeClr val="tx1"/>
                </a:solidFill>
              </a:rPr>
            </a:br>
            <a:r>
              <a:rPr lang="fa-IR" sz="1400" dirty="0">
                <a:solidFill>
                  <a:schemeClr val="tx1"/>
                </a:solidFill>
              </a:rPr>
              <a:t>دربخش خصوصی قیمت هادردست بازاراست وتعادل قیمت دارد.دربخش دولتی اقتصادکلادردست دولت است .</a:t>
            </a:r>
            <a:br>
              <a:rPr lang="fa-IR" sz="1400" dirty="0">
                <a:solidFill>
                  <a:schemeClr val="tx1"/>
                </a:solidFill>
              </a:rPr>
            </a:br>
            <a:r>
              <a:rPr lang="fa-IR" sz="1400" dirty="0">
                <a:solidFill>
                  <a:schemeClr val="tx1"/>
                </a:solidFill>
              </a:rPr>
              <a:t>همه چیزدولت تعیین میکندکه مزایاومعایبی دارد.</a:t>
            </a:r>
            <a:br>
              <a:rPr lang="fa-IR" sz="1400" dirty="0">
                <a:solidFill>
                  <a:schemeClr val="tx1"/>
                </a:solidFill>
              </a:rPr>
            </a:br>
            <a:r>
              <a:rPr lang="fa-IR" sz="1400" dirty="0">
                <a:solidFill>
                  <a:schemeClr val="tx1"/>
                </a:solidFill>
              </a:rPr>
              <a:t>مزایا:توزیه درآدبهتراست.</a:t>
            </a:r>
            <a:br>
              <a:rPr lang="fa-IR" sz="1400" dirty="0">
                <a:solidFill>
                  <a:schemeClr val="tx1"/>
                </a:solidFill>
              </a:rPr>
            </a:br>
            <a:r>
              <a:rPr lang="fa-IR" sz="1400" dirty="0">
                <a:solidFill>
                  <a:schemeClr val="tx1"/>
                </a:solidFill>
              </a:rPr>
              <a:t>معایب:بهره وری پایین است .</a:t>
            </a:r>
            <a:br>
              <a:rPr lang="fa-IR" sz="1400" dirty="0">
                <a:solidFill>
                  <a:schemeClr val="tx1"/>
                </a:solidFill>
              </a:rPr>
            </a:br>
            <a:r>
              <a:rPr lang="fa-IR" sz="1400" dirty="0">
                <a:solidFill>
                  <a:schemeClr val="tx1"/>
                </a:solidFill>
              </a:rPr>
              <a:t>دربخش خصوصی مزایا:بهره وری بالاست ومنابع کوچک راحذف میکنندوتوزیع درآمدراازبین می برد.به همین علت فعالیت اقتصادی فرق میکند.</a:t>
            </a:r>
            <a:br>
              <a:rPr lang="fa-IR" sz="1400" dirty="0">
                <a:solidFill>
                  <a:schemeClr val="tx1"/>
                </a:solidFill>
              </a:rPr>
            </a:br>
            <a:r>
              <a:rPr lang="fa-IR" sz="1400" dirty="0">
                <a:solidFill>
                  <a:schemeClr val="tx1"/>
                </a:solidFill>
              </a:rPr>
              <a:t>دربرخی کشورها بخش خصوصی کارآمدراسریع ترودرجهت اهداف ملی سامان میدهد.</a:t>
            </a:r>
            <a:br>
              <a:rPr lang="fa-IR" sz="1400" dirty="0">
                <a:solidFill>
                  <a:schemeClr val="tx1"/>
                </a:solidFill>
              </a:rPr>
            </a:br>
            <a:r>
              <a:rPr lang="fa-IR" sz="1400" dirty="0">
                <a:solidFill>
                  <a:schemeClr val="tx1"/>
                </a:solidFill>
              </a:rPr>
              <a:t>دربرخی کشورها بخش خصوصی ناکارآمد منابع خودرابه منابع ملی ترجیح می دهد.که موجب فسادمالی می شود.</a:t>
            </a:r>
            <a:br>
              <a:rPr lang="fa-IR" sz="1400" dirty="0">
                <a:solidFill>
                  <a:schemeClr val="tx1"/>
                </a:solidFill>
              </a:rPr>
            </a:br>
            <a:br>
              <a:rPr lang="fa-IR" sz="1400" dirty="0">
                <a:solidFill>
                  <a:schemeClr val="tx1"/>
                </a:solidFill>
              </a:rPr>
            </a:br>
            <a:r>
              <a:rPr lang="fa-IR" sz="1400" b="1" dirty="0">
                <a:solidFill>
                  <a:schemeClr val="tx1"/>
                </a:solidFill>
              </a:rPr>
              <a:t>5-ساختاراقتصادی :</a:t>
            </a:r>
            <a:br>
              <a:rPr lang="fa-IR" sz="1400" b="1" dirty="0">
                <a:solidFill>
                  <a:schemeClr val="tx1"/>
                </a:solidFill>
              </a:rPr>
            </a:br>
            <a:br>
              <a:rPr lang="fa-IR" sz="1400" b="1" dirty="0">
                <a:solidFill>
                  <a:schemeClr val="tx1"/>
                </a:solidFill>
              </a:rPr>
            </a:br>
            <a:r>
              <a:rPr lang="fa-IR" sz="1400" dirty="0">
                <a:solidFill>
                  <a:schemeClr val="tx1"/>
                </a:solidFill>
              </a:rPr>
              <a:t>یکی ازمهمترین شاخص توسعه اقتصادی تغییر ساختاراقتصادی است .که ازسمت کشاورزی به سوی صنعت وخدمات رواج پیدا میکند.همچنین نرخ بهره وتورم وتعرفه های این کشورها متفاوت است .</a:t>
            </a:r>
            <a:br>
              <a:rPr lang="fa-IR" sz="1400" dirty="0">
                <a:solidFill>
                  <a:schemeClr val="tx1"/>
                </a:solidFill>
              </a:rPr>
            </a:br>
            <a:r>
              <a:rPr lang="fa-IR" sz="1400" dirty="0">
                <a:solidFill>
                  <a:schemeClr val="tx1"/>
                </a:solidFill>
              </a:rPr>
              <a:t>این تفاوتها هم باعث توسعه کشور میشودوهم نشان دهندهی پیشرفت یک کشور درحال گذرمی باشد .</a:t>
            </a:r>
            <a:br>
              <a:rPr lang="fa-IR" sz="1600" dirty="0">
                <a:solidFill>
                  <a:schemeClr val="tx1"/>
                </a:solidFill>
              </a:rPr>
            </a:br>
            <a:endParaRPr lang="en-US" sz="1600" dirty="0">
              <a:solidFill>
                <a:schemeClr val="tx1"/>
              </a:solidFill>
            </a:endParaRPr>
          </a:p>
        </p:txBody>
      </p:sp>
      <p:sp>
        <p:nvSpPr>
          <p:cNvPr id="3" name="Content Placeholder 2"/>
          <p:cNvSpPr>
            <a:spLocks noGrp="1"/>
          </p:cNvSpPr>
          <p:nvPr>
            <p:ph idx="1"/>
          </p:nvPr>
        </p:nvSpPr>
        <p:spPr>
          <a:xfrm>
            <a:off x="619432" y="6858000"/>
            <a:ext cx="9008531" cy="3165427"/>
          </a:xfrm>
        </p:spPr>
        <p:txBody>
          <a:bodyPr/>
          <a:lstStyle/>
          <a:p>
            <a:endParaRPr lang="en-US" dirty="0"/>
          </a:p>
        </p:txBody>
      </p:sp>
    </p:spTree>
    <p:extLst>
      <p:ext uri="{BB962C8B-B14F-4D97-AF65-F5344CB8AC3E}">
        <p14:creationId xmlns:p14="http://schemas.microsoft.com/office/powerpoint/2010/main" val="3225792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0774" y="353961"/>
            <a:ext cx="8733228" cy="4365523"/>
          </a:xfrm>
        </p:spPr>
        <p:txBody>
          <a:bodyPr>
            <a:normAutofit/>
          </a:bodyPr>
          <a:lstStyle/>
          <a:p>
            <a:pPr algn="r"/>
            <a:r>
              <a:rPr lang="fa-IR" sz="1400" dirty="0">
                <a:solidFill>
                  <a:schemeClr val="tx1"/>
                </a:solidFill>
              </a:rPr>
              <a:t>ساختاراقتصادی کشورهای درحال گذرکشاورزی است هرچه کشوردرجهت تغییرساختارتحویل پذیرتر باشد .</a:t>
            </a:r>
            <a:br>
              <a:rPr lang="fa-IR" sz="1400" dirty="0">
                <a:solidFill>
                  <a:schemeClr val="tx1"/>
                </a:solidFill>
              </a:rPr>
            </a:br>
            <a:r>
              <a:rPr lang="fa-IR" sz="1400" dirty="0">
                <a:solidFill>
                  <a:schemeClr val="tx1"/>
                </a:solidFill>
              </a:rPr>
              <a:t>سریعترتوسعه پیدا میکنند کشورهایی که از کشاورزی به سوی صنعت رفتند بازدهی نیروی کاروسرمایه اش افزایش یافته است .</a:t>
            </a:r>
            <a:br>
              <a:rPr lang="fa-IR" sz="1400" dirty="0">
                <a:solidFill>
                  <a:schemeClr val="tx1"/>
                </a:solidFill>
              </a:rPr>
            </a:br>
            <a:r>
              <a:rPr lang="fa-IR" sz="1400" dirty="0">
                <a:solidFill>
                  <a:schemeClr val="tx1"/>
                </a:solidFill>
              </a:rPr>
              <a:t>کشورهایی که اقتصادآنهاازکشاورزی تشکیل یافته مثل کنیا با 81درصد نیروی کاربا7درصد تولید میباشد .</a:t>
            </a:r>
            <a:br>
              <a:rPr lang="fa-IR" sz="1400" dirty="0">
                <a:solidFill>
                  <a:schemeClr val="tx1"/>
                </a:solidFill>
              </a:rPr>
            </a:br>
            <a:r>
              <a:rPr lang="fa-IR" sz="1400" dirty="0">
                <a:solidFill>
                  <a:schemeClr val="tx1"/>
                </a:solidFill>
              </a:rPr>
              <a:t>کشورهایی که بخش کشاورزی کوچکترین بخش اقتصادآنهاست .</a:t>
            </a:r>
            <a:br>
              <a:rPr lang="fa-IR" sz="1400" dirty="0">
                <a:solidFill>
                  <a:schemeClr val="tx1"/>
                </a:solidFill>
              </a:rPr>
            </a:br>
            <a:r>
              <a:rPr lang="fa-IR" sz="1400" dirty="0">
                <a:solidFill>
                  <a:schemeClr val="tx1"/>
                </a:solidFill>
              </a:rPr>
              <a:t>مثل انگلستان با2درصد نیروی کار20درصد تولید که نشان دهنده سه بخش کشاورزی ، صنعت وخدمات استراتژی </a:t>
            </a:r>
            <a:br>
              <a:rPr lang="fa-IR" sz="1400" dirty="0">
                <a:solidFill>
                  <a:schemeClr val="tx1"/>
                </a:solidFill>
              </a:rPr>
            </a:br>
            <a:r>
              <a:rPr lang="fa-IR" sz="1400" dirty="0">
                <a:solidFill>
                  <a:schemeClr val="tx1"/>
                </a:solidFill>
              </a:rPr>
              <a:t>کشورهای درحال گذربا کشورهای دیگر متفاوت میکند.</a:t>
            </a:r>
            <a:br>
              <a:rPr lang="fa-IR" sz="1400" dirty="0">
                <a:solidFill>
                  <a:schemeClr val="tx1"/>
                </a:solidFill>
              </a:rPr>
            </a:br>
            <a:br>
              <a:rPr lang="fa-IR" sz="1400" dirty="0">
                <a:solidFill>
                  <a:schemeClr val="tx1"/>
                </a:solidFill>
              </a:rPr>
            </a:br>
            <a:r>
              <a:rPr lang="fa-IR" sz="1400" b="1" dirty="0">
                <a:solidFill>
                  <a:schemeClr val="tx1"/>
                </a:solidFill>
              </a:rPr>
              <a:t>6-ساختارسیاسی:</a:t>
            </a:r>
            <a:br>
              <a:rPr lang="fa-IR" sz="1400" b="1" dirty="0">
                <a:solidFill>
                  <a:schemeClr val="tx1"/>
                </a:solidFill>
              </a:rPr>
            </a:br>
            <a:br>
              <a:rPr lang="fa-IR" sz="1400" b="1" dirty="0">
                <a:solidFill>
                  <a:schemeClr val="tx1"/>
                </a:solidFill>
              </a:rPr>
            </a:br>
            <a:r>
              <a:rPr lang="fa-IR" sz="1400" dirty="0">
                <a:solidFill>
                  <a:schemeClr val="tx1"/>
                </a:solidFill>
              </a:rPr>
              <a:t>درکشورهی درحال گذرگروهای ممتازوجوددارند.مثل مالکین بزرگ،صنایع بزرگ ،بانکداران واحزاب سیاسی که بایکدیگر متحد می شوند .</a:t>
            </a:r>
            <a:br>
              <a:rPr lang="fa-IR" sz="1400" dirty="0">
                <a:solidFill>
                  <a:schemeClr val="tx1"/>
                </a:solidFill>
              </a:rPr>
            </a:br>
            <a:r>
              <a:rPr lang="fa-IR" sz="1400" dirty="0">
                <a:solidFill>
                  <a:schemeClr val="tx1"/>
                </a:solidFill>
              </a:rPr>
              <a:t>درکشورهایی کهچنین باندهایی وجودداردباید طبق هیئت وزیران وقانون گذاری آنهابرانمه های توسعه رادرجهت منابع خودشان تنظیم واجرا کنند.</a:t>
            </a:r>
            <a:br>
              <a:rPr lang="fa-IR" sz="1400" dirty="0">
                <a:solidFill>
                  <a:schemeClr val="tx1"/>
                </a:solidFill>
              </a:rPr>
            </a:br>
            <a:r>
              <a:rPr lang="fa-IR" sz="1400" dirty="0">
                <a:solidFill>
                  <a:schemeClr val="tx1"/>
                </a:solidFill>
              </a:rPr>
              <a:t>درکشورهایی که گروه های ممتازوجودنداردراحترمی توانند برای توسعه کشور تصمیم بگیرند .</a:t>
            </a:r>
            <a:br>
              <a:rPr lang="fa-IR" sz="1400" dirty="0">
                <a:solidFill>
                  <a:schemeClr val="tx1"/>
                </a:solidFill>
              </a:rPr>
            </a:br>
            <a:r>
              <a:rPr lang="fa-IR" sz="1400" dirty="0">
                <a:solidFill>
                  <a:schemeClr val="tx1"/>
                </a:solidFill>
              </a:rPr>
              <a:t>ولی اغلب درکشورهای درحال گذر به طور مستقیم وغیر مستقیم تحت حاکمیت گروه های کوچک ممتازوقدرتمندبیشترازکشورهای توسعه یافته قرارمیگیرند.</a:t>
            </a:r>
            <a:br>
              <a:rPr lang="fa-IR" sz="1400" dirty="0">
                <a:solidFill>
                  <a:schemeClr val="tx1"/>
                </a:solidFill>
              </a:rPr>
            </a:br>
            <a:r>
              <a:rPr lang="fa-IR" sz="1400" dirty="0">
                <a:solidFill>
                  <a:schemeClr val="tx1"/>
                </a:solidFill>
              </a:rPr>
              <a:t>ساختارگروه ممتازدرکشوری مثل یک ایل ودرکشور یشاید یک حزب سیاسی باشدکه نقش قدرت رابازی میکند.</a:t>
            </a:r>
            <a:br>
              <a:rPr lang="fa-IR" sz="1400" dirty="0">
                <a:solidFill>
                  <a:schemeClr val="tx1"/>
                </a:solidFill>
              </a:rPr>
            </a:br>
            <a:endParaRPr lang="en-US" sz="1400" dirty="0">
              <a:solidFill>
                <a:schemeClr val="tx1"/>
              </a:solidFill>
            </a:endParaRPr>
          </a:p>
        </p:txBody>
      </p:sp>
      <p:sp>
        <p:nvSpPr>
          <p:cNvPr id="3" name="Content Placeholder 2"/>
          <p:cNvSpPr>
            <a:spLocks noGrp="1"/>
          </p:cNvSpPr>
          <p:nvPr>
            <p:ph idx="1"/>
          </p:nvPr>
        </p:nvSpPr>
        <p:spPr>
          <a:xfrm flipV="1">
            <a:off x="629264" y="6857999"/>
            <a:ext cx="8644738" cy="45719"/>
          </a:xfrm>
        </p:spPr>
        <p:txBody>
          <a:bodyPr>
            <a:normAutofit fontScale="25000" lnSpcReduction="20000"/>
          </a:bodyPr>
          <a:lstStyle/>
          <a:p>
            <a:endParaRPr lang="en-US" dirty="0"/>
          </a:p>
        </p:txBody>
      </p:sp>
    </p:spTree>
    <p:extLst>
      <p:ext uri="{BB962C8B-B14F-4D97-AF65-F5344CB8AC3E}">
        <p14:creationId xmlns:p14="http://schemas.microsoft.com/office/powerpoint/2010/main" val="23948027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306</TotalTime>
  <Words>1180</Words>
  <Application>Microsoft Office PowerPoint</Application>
  <PresentationFormat>Widescreen</PresentationFormat>
  <Paragraphs>17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Trebuchet MS</vt:lpstr>
      <vt:lpstr>Wingdings 3</vt:lpstr>
      <vt:lpstr>Facet</vt:lpstr>
      <vt:lpstr>بسمه تعالی    توسعه اقتصادی و برنامه ریزی       دکتر لشکری  ادامه فصل دوم   </vt:lpstr>
      <vt:lpstr>خصوصیات مشترک کشورهای درحال گذر:</vt:lpstr>
      <vt:lpstr>-وابستگی به واردات از کشورهای صنعتی :  کشورهای درحال گذربه شدت به واردات کالاهای صنعتی ومواد مصرفی کشورهای توسعه یافته نیازدارند . دراین مورد کشاورزی کشورها باید توسعه یافته نیازدارند.  دراین مورد کشاورزی درحال گذرتوسعه پیدانکردند ولی کشورهای صنعتی که ازپخش کشاورزی گذرکردند وهمهی گامها را یکی یکی ردکردند ورسیدند به بخش صنعت بهترمی توانند همه چیزراتولیدکنند .ولی کشورهای درحال گذرسریعتر از بخش کشاورزی به بخش تولید رسیدندبه بخش صنعت وابسته می شوند . اغلب این کشورهاشکل کسری ترازپرداخت دارندوبرای جبران این کسری ازکشورهای توسعه یافته وام بانرخ بهره بالا میگیرند . هرروزبه مشکلاتشان افزوده می شود.   - وجودانواع دوگانگی :   کشورهای درحال گذروجودانواع دوگانگی رادارندیعنی اینکه کشوربه دوبخش یاچند بخش تقسیم می شود .که بخش کشاورزی وصنعتی کشورهای درحال گذردارای ارتباط ضعیفی هستندبه طوریکه هربخش برای گرفتن یادادن کالاهای ساخته ونیم ساخته ی خود بابخش مقابل فاقد ارتباط هستند . به خاطر این دوگانگی این کشورها رابه بخش تقسیم می کند یک بخش سنتی وبخش دیگر پیشرفته مباشد .که این دربخش فاقد ارتباط هستند .درپیشرفته بهره وری نیروی انسانی درامرتولید درسطح بالاقراردارد. ولی درسنتی بهره وری نیروی انسانی بسیارپایین می باشد.    </vt:lpstr>
      <vt:lpstr>دراینجاچندمورد ازانواع دوگانگی می توان نام برد:    1-تکنولوژی 2-دوگانگی مالی 3-دوگانگی فرهنگی 4-دوگانگی اقتصادی 5-دوگانگی منطقه ای 6-دوگانگی جغرافیایی 7- دوگانگی اجتماعی  8-دوگانگی شهری – روستایی 9-دوگانگی صنعتی – کشاورزی 10- دوگانگی بخش رسمی – غیررسمی </vt:lpstr>
      <vt:lpstr>خصوصیات غیرمشترک کشورهای درحال گذر:   کشورهای درحال گذرازلحاظ ساختاراقتصادی،فرهنگی،سیاسی،اجتماعی بایکدیگرفرق میکنند.که این تفاوت نشان دهنده توسعه هرکشور می باشد .که نشان می دهد کدام کشور پیشرفته وکدام کشور درحال گذراست . سری قبل درمورد خصوصیات مشترک بحث کردیم .الان درمورد خصوصیات غیرمشترک بحث میکنیم که این خصوصیات شامل 6 مورد می باشد .    1-اندازه کشورازلحاظ جغرافیایی وجمعیتی ودرآمدی   2-سوابق تاریخی – وابستگی خارجی – سلطه واستعمار  3-منابع انسانی ومادی   4-ترکیب فعالیت های اقتصادی بخش خصوصی ودولتی  5-ساختاراقتصادی  6-ساختارسیاسی </vt:lpstr>
      <vt:lpstr>1-اندازه کشورازلحاظ جغرافیایی،جمعیتی ودرآمدی:  ازلحاظ اندازه فرق میکنند یک کشور درحال پیشرفته داریم .مثلادرآفریقاست یک کشور درحال توسعه داریم درآسیاست دراروپاست . مثلاچین ازلحاظ جغرافیایی بزرگ وآب وهوای متنوعی دارد.حتی حمل ونقل برای این کشورها احت تراست. حتی جمعیت بعضی ازکشورهازیاداست .ازجمله هندوچین که حدودیک میلیارد نفرجمعیت دارند .امابعضی ها جمعیت کمتری دارند.مانندکویت وقطر که حدودسه میلیون نفرجمعیت دارند.درآمدسرانه اش حدود350دلاراست .هرچه کشوربزرگ ترودرآمدسرانه اش بیشتر باشدتوان این کشور برای تولید بیشتراست .که نشان دهنده ی توسعه کشورمی باشد.  کشورهای نفت خیز ازامکانات توسعه ازجمله ارزبرای خرید کالاهای سرمایه ای رادارند . درحالیکه برخی ازکشورهای درحال گذرچنین امکاناتی ندارند.  2-سوابق تاریخی،وابستگی خارجی ، سلطه واستعمار :  کشورهاسابقه ی تاریخی متفاوتی دارند بعضی ازکشورهای درحال گذردرتاریخ ممکن است تحت استعمارکشورهای قدرتمندمثل انگلستان،فرانسه،پرتقال واسپانیابودندکه اغلب کشورهای آفریقایی وآسیایی تحت استعمار قدرت ها بودند .مثل هند وافغانستان وعراق ولی برخی از کشورها مثل ایران ومصر تحت استعمار نبودند . هرچه وابستگی کشورهای مستعمره بیشتر باشد فرآیند توسعه درآن کشورها کم تر خواهد بود . هرچه وابستگی کشورکمترباشد روند توسعه بیشتر می باشد. </vt:lpstr>
      <vt:lpstr>4- ترکیب فعالیت های اقتصادی بخش خصوصی وبخش دولتی :  بازفعالیت اقتصادی کشورهاباهم دیگرفرق میکند.بعضی ازکشورهاازبخش خصوصی وبعضی از بخش دولتی استفاده میکنندکه این شرایط به سیاست کشورهابستگی دارد. بخش خصوصی درآمریکای لاتین نسبت کشورهای آفریقایی بیشتراست .دراقتصادهایی که بخش دولتی بیشتراست  به پروژه هایی مثل جاده سازی وسدسازی وفعالیت های روستایی توجه بیشتری دارند. دراقتصادهایی که بخش خصوصی بیشتراست برای استخدام کارگروفعالیت هایی که دراولویت قراردارند شکل میگیرد. حتی بزرگ وکوچک بودن بخش خصوصی ودولتی بسته به کارایی هربخش دارد. دربخش خصوصی قیمت هادردست بازاراست وتعادل قیمت دارد.دربخش دولتی اقتصادکلادردست دولت است . همه چیزدولت تعیین میکندکه مزایاومعایبی دارد. مزایا:توزیه درآدبهتراست. معایب:بهره وری پایین است . دربخش خصوصی مزایا:بهره وری بالاست ومنابع کوچک راحذف میکنندوتوزیع درآمدراازبین می برد.به همین علت فعالیت اقتصادی فرق میکند. دربرخی کشورها بخش خصوصی کارآمدراسریع ترودرجهت اهداف ملی سامان میدهد. دربرخی کشورها بخش خصوصی ناکارآمد منابع خودرابه منابع ملی ترجیح می دهد.که موجب فسادمالی می شود.  5-ساختاراقتصادی :  یکی ازمهمترین شاخص توسعه اقتصادی تغییر ساختاراقتصادی است .که ازسمت کشاورزی به سوی صنعت وخدمات رواج پیدا میکند.همچنین نرخ بهره وتورم وتعرفه های این کشورها متفاوت است . این تفاوتها هم باعث توسعه کشور میشودوهم نشان دهندهی پیشرفت یک کشور درحال گذرمی باشد . </vt:lpstr>
      <vt:lpstr>ساختاراقتصادی کشورهای درحال گذرکشاورزی است هرچه کشوردرجهت تغییرساختارتحویل پذیرتر باشد . سریعترتوسعه پیدا میکنند کشورهایی که از کشاورزی به سوی صنعت رفتند بازدهی نیروی کاروسرمایه اش افزایش یافته است . کشورهایی که اقتصادآنهاازکشاورزی تشکیل یافته مثل کنیا با 81درصد نیروی کاربا7درصد تولید میباشد . کشورهایی که بخش کشاورزی کوچکترین بخش اقتصادآنهاست . مثل انگلستان با2درصد نیروی کار20درصد تولید که نشان دهنده سه بخش کشاورزی ، صنعت وخدمات استراتژی  کشورهای درحال گذربا کشورهای دیگر متفاوت میکند.  6-ساختارسیاسی:  درکشورهی درحال گذرگروهای ممتازوجوددارند.مثل مالکین بزرگ،صنایع بزرگ ،بانکداران واحزاب سیاسی که بایکدیگر متحد می شوند . درکشورهایی کهچنین باندهایی وجودداردباید طبق هیئت وزیران وقانون گذاری آنهابرانمه های توسعه رادرجهت منابع خودشان تنظیم واجرا کنند. درکشورهایی که گروه های ممتازوجودنداردراحترمی توانند برای توسعه کشور تصمیم بگیرند . ولی اغلب درکشورهای درحال گذر به طور مستقیم وغیر مستقیم تحت حاکمیت گروه های کوچک ممتازوقدرتمندبیشترازکشورهای توسعه یافته قرارمیگیرند. ساختارگروه ممتازدرکشوری مثل یک ایل ودرکشور یشاید یک حزب سیاسی باشدکه نقش قدرت رابازی میکند.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خصوصیات مشترک کشورهای درحال گذر:</dc:title>
  <dc:creator>admin</dc:creator>
  <cp:lastModifiedBy>User</cp:lastModifiedBy>
  <cp:revision>29</cp:revision>
  <dcterms:created xsi:type="dcterms:W3CDTF">2024-10-17T05:16:22Z</dcterms:created>
  <dcterms:modified xsi:type="dcterms:W3CDTF">2024-11-25T21:08:13Z</dcterms:modified>
</cp:coreProperties>
</file>