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97" r:id="rId1"/>
  </p:sldMasterIdLst>
  <p:sldIdLst>
    <p:sldId id="285" r:id="rId2"/>
    <p:sldId id="281" r:id="rId3"/>
    <p:sldId id="284" r:id="rId4"/>
    <p:sldId id="257" r:id="rId5"/>
    <p:sldId id="278" r:id="rId6"/>
    <p:sldId id="258" r:id="rId7"/>
    <p:sldId id="279" r:id="rId8"/>
    <p:sldId id="259" r:id="rId9"/>
    <p:sldId id="260" r:id="rId10"/>
    <p:sldId id="261" r:id="rId11"/>
    <p:sldId id="280"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70" d="100"/>
          <a:sy n="70" d="100"/>
        </p:scale>
        <p:origin x="714"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95269" y="1122363"/>
            <a:ext cx="9001462" cy="2387600"/>
          </a:xfrm>
        </p:spPr>
        <p:txBody>
          <a:bodyPr anchor="b">
            <a:normAutofit/>
          </a:bodyPr>
          <a:lstStyle>
            <a:lvl1pPr algn="ctr">
              <a:defRPr sz="4800"/>
            </a:lvl1pPr>
          </a:lstStyle>
          <a:p>
            <a:r>
              <a:rPr lang="en-US"/>
              <a:t>Click to edit Master title style</a:t>
            </a:r>
            <a:endParaRPr lang="en-US" dirty="0"/>
          </a:p>
        </p:txBody>
      </p:sp>
      <p:sp>
        <p:nvSpPr>
          <p:cNvPr id="3" name="Subtitle 2"/>
          <p:cNvSpPr>
            <a:spLocks noGrp="1"/>
          </p:cNvSpPr>
          <p:nvPr>
            <p:ph type="subTitle" idx="1"/>
          </p:nvPr>
        </p:nvSpPr>
        <p:spPr>
          <a:xfrm>
            <a:off x="1595269" y="3602038"/>
            <a:ext cx="9001462"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0DBF596F-8E39-4EF4-9152-B6A4B236B2CE}" type="datetimeFigureOut">
              <a:rPr lang="en-US" smtClean="0"/>
              <a:t>5/23/2025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87A0116-CDD5-4B5C-BE27-7E7DABD31E0A}" type="slidenum">
              <a:rPr lang="en-US" smtClean="0"/>
              <a:t>‹#›</a:t>
            </a:fld>
            <a:endParaRPr lang="en-US"/>
          </a:p>
        </p:txBody>
      </p:sp>
    </p:spTree>
    <p:extLst>
      <p:ext uri="{BB962C8B-B14F-4D97-AF65-F5344CB8AC3E}">
        <p14:creationId xmlns:p14="http://schemas.microsoft.com/office/powerpoint/2010/main" val="25989925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3806" y="4289372"/>
            <a:ext cx="10367564" cy="819355"/>
          </a:xfrm>
        </p:spPr>
        <p:txBody>
          <a:bodyPr anchor="b">
            <a:normAutofit/>
          </a:bodyPr>
          <a:lstStyle>
            <a:lvl1pPr>
              <a:defRPr sz="2800"/>
            </a:lvl1pPr>
          </a:lstStyle>
          <a:p>
            <a:r>
              <a:rPr lang="en-US"/>
              <a:t>Click to edit Master title style</a:t>
            </a:r>
            <a:endParaRPr lang="en-US" dirty="0"/>
          </a:p>
        </p:txBody>
      </p:sp>
      <p:sp>
        <p:nvSpPr>
          <p:cNvPr id="3" name="Picture Placeholder 2"/>
          <p:cNvSpPr>
            <a:spLocks noGrp="1" noChangeAspect="1"/>
          </p:cNvSpPr>
          <p:nvPr>
            <p:ph type="pic" idx="1"/>
          </p:nvPr>
        </p:nvSpPr>
        <p:spPr>
          <a:xfrm>
            <a:off x="913806" y="621321"/>
            <a:ext cx="10367564" cy="3379735"/>
          </a:xfrm>
          <a:noFill/>
          <a:ln w="1905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913795" y="5108728"/>
            <a:ext cx="10365998" cy="682472"/>
          </a:xfrm>
        </p:spPr>
        <p:txBody>
          <a:bodyPr>
            <a:normAutofit/>
          </a:bodyPr>
          <a:lstStyle>
            <a:lvl1pPr marL="0" indent="0" algn="ctr">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DBF596F-8E39-4EF4-9152-B6A4B236B2CE}" type="datetimeFigureOut">
              <a:rPr lang="en-US" smtClean="0"/>
              <a:t>5/23/2025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87A0116-CDD5-4B5C-BE27-7E7DABD31E0A}" type="slidenum">
              <a:rPr lang="en-US" smtClean="0"/>
              <a:t>‹#›</a:t>
            </a:fld>
            <a:endParaRPr lang="en-US"/>
          </a:p>
        </p:txBody>
      </p:sp>
    </p:spTree>
    <p:extLst>
      <p:ext uri="{BB962C8B-B14F-4D97-AF65-F5344CB8AC3E}">
        <p14:creationId xmlns:p14="http://schemas.microsoft.com/office/powerpoint/2010/main" val="42211855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913795" y="609600"/>
            <a:ext cx="10353762" cy="3424859"/>
          </a:xfrm>
        </p:spPr>
        <p:txBody>
          <a:bodyPr anchor="ctr"/>
          <a:lstStyle>
            <a:lvl1pP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913795" y="4204820"/>
            <a:ext cx="10353761" cy="1592186"/>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DBF596F-8E39-4EF4-9152-B6A4B236B2CE}" type="datetimeFigureOut">
              <a:rPr lang="en-US" smtClean="0"/>
              <a:t>5/23/2025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87A0116-CDD5-4B5C-BE27-7E7DABD31E0A}" type="slidenum">
              <a:rPr lang="en-US" smtClean="0"/>
              <a:t>‹#›</a:t>
            </a:fld>
            <a:endParaRPr lang="en-US"/>
          </a:p>
        </p:txBody>
      </p:sp>
    </p:spTree>
    <p:extLst>
      <p:ext uri="{BB962C8B-B14F-4D97-AF65-F5344CB8AC3E}">
        <p14:creationId xmlns:p14="http://schemas.microsoft.com/office/powerpoint/2010/main" val="209596907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600"/>
            <a:ext cx="9302752" cy="2992904"/>
          </a:xfrm>
        </p:spPr>
        <p:txBody>
          <a:bodyPr anchor="ctr"/>
          <a:lstStyle>
            <a:lvl1pPr>
              <a:defRPr sz="3200"/>
            </a:lvl1pPr>
          </a:lstStyle>
          <a:p>
            <a:r>
              <a:rPr lang="en-US"/>
              <a:t>Click to edit Master title style</a:t>
            </a:r>
            <a:endParaRPr lang="en-US" dirty="0"/>
          </a:p>
        </p:txBody>
      </p:sp>
      <p:sp>
        <p:nvSpPr>
          <p:cNvPr id="12" name="Text Placeholder 3"/>
          <p:cNvSpPr>
            <a:spLocks noGrp="1"/>
          </p:cNvSpPr>
          <p:nvPr>
            <p:ph type="body" sz="half" idx="13"/>
          </p:nvPr>
        </p:nvSpPr>
        <p:spPr>
          <a:xfrm>
            <a:off x="1720644" y="3610032"/>
            <a:ext cx="8752299" cy="426812"/>
          </a:xfrm>
        </p:spPr>
        <p:txBody>
          <a:bodyPr anchor="t">
            <a:normAutofit/>
          </a:bodyPr>
          <a:lstStyle>
            <a:lvl1pPr marL="0" indent="0" algn="r">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4" name="Text Placeholder 3"/>
          <p:cNvSpPr>
            <a:spLocks noGrp="1"/>
          </p:cNvSpPr>
          <p:nvPr>
            <p:ph type="body" sz="half" idx="2"/>
          </p:nvPr>
        </p:nvSpPr>
        <p:spPr>
          <a:xfrm>
            <a:off x="913794" y="4204821"/>
            <a:ext cx="10353762" cy="1586380"/>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DBF596F-8E39-4EF4-9152-B6A4B236B2CE}" type="datetimeFigureOut">
              <a:rPr lang="en-US" smtClean="0"/>
              <a:t>5/23/2025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87A0116-CDD5-4B5C-BE27-7E7DABD31E0A}" type="slidenum">
              <a:rPr lang="en-US" smtClean="0"/>
              <a:t>‹#›</a:t>
            </a:fld>
            <a:endParaRPr lang="en-US"/>
          </a:p>
        </p:txBody>
      </p:sp>
      <p:sp>
        <p:nvSpPr>
          <p:cNvPr id="11" name="TextBox 10"/>
          <p:cNvSpPr txBox="1"/>
          <p:nvPr/>
        </p:nvSpPr>
        <p:spPr>
          <a:xfrm>
            <a:off x="836612" y="735241"/>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3" name="TextBox 12"/>
          <p:cNvSpPr txBox="1"/>
          <p:nvPr/>
        </p:nvSpPr>
        <p:spPr>
          <a:xfrm>
            <a:off x="10657956" y="297209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152805841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913806" y="2126942"/>
            <a:ext cx="10355327" cy="2511835"/>
          </a:xfrm>
        </p:spPr>
        <p:txBody>
          <a:bodyPr anchor="b"/>
          <a:lstStyle>
            <a:lvl1pP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913794" y="4650556"/>
            <a:ext cx="10353763"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DBF596F-8E39-4EF4-9152-B6A4B236B2CE}" type="datetimeFigureOut">
              <a:rPr lang="en-US" smtClean="0"/>
              <a:t>5/23/2025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87A0116-CDD5-4B5C-BE27-7E7DABD31E0A}" type="slidenum">
              <a:rPr lang="en-US" smtClean="0"/>
              <a:t>‹#›</a:t>
            </a:fld>
            <a:endParaRPr lang="en-US"/>
          </a:p>
        </p:txBody>
      </p:sp>
    </p:spTree>
    <p:extLst>
      <p:ext uri="{BB962C8B-B14F-4D97-AF65-F5344CB8AC3E}">
        <p14:creationId xmlns:p14="http://schemas.microsoft.com/office/powerpoint/2010/main" val="311832121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913794" y="609600"/>
            <a:ext cx="10353762" cy="1325563"/>
          </a:xfrm>
        </p:spPr>
        <p:txBody>
          <a:bodyPr/>
          <a:lstStyle/>
          <a:p>
            <a:r>
              <a:rPr lang="en-US"/>
              <a:t>Click to edit Master title style</a:t>
            </a:r>
            <a:endParaRPr lang="en-US" dirty="0"/>
          </a:p>
        </p:txBody>
      </p:sp>
      <p:sp>
        <p:nvSpPr>
          <p:cNvPr id="7" name="Text Placeholder 2"/>
          <p:cNvSpPr>
            <a:spLocks noGrp="1"/>
          </p:cNvSpPr>
          <p:nvPr>
            <p:ph type="body" idx="1"/>
          </p:nvPr>
        </p:nvSpPr>
        <p:spPr>
          <a:xfrm>
            <a:off x="913794" y="2088319"/>
            <a:ext cx="3298956" cy="823305"/>
          </a:xfrm>
        </p:spPr>
        <p:txBody>
          <a:bodyPr anchor="b">
            <a:noAutofit/>
          </a:bodyPr>
          <a:lstStyle>
            <a:lvl1pPr marL="0" indent="0" algn="ctr">
              <a:lnSpc>
                <a:spcPct val="100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8" name="Text Placeholder 3"/>
          <p:cNvSpPr>
            <a:spLocks noGrp="1"/>
          </p:cNvSpPr>
          <p:nvPr>
            <p:ph type="body" sz="half" idx="15"/>
          </p:nvPr>
        </p:nvSpPr>
        <p:spPr>
          <a:xfrm>
            <a:off x="913794" y="2911624"/>
            <a:ext cx="3298956" cy="2879576"/>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9" name="Text Placeholder 4"/>
          <p:cNvSpPr>
            <a:spLocks noGrp="1"/>
          </p:cNvSpPr>
          <p:nvPr>
            <p:ph type="body" sz="quarter" idx="3"/>
          </p:nvPr>
        </p:nvSpPr>
        <p:spPr>
          <a:xfrm>
            <a:off x="4444878" y="2088320"/>
            <a:ext cx="3298558" cy="823304"/>
          </a:xfrm>
        </p:spPr>
        <p:txBody>
          <a:bodyPr anchor="b">
            <a:noAutofit/>
          </a:bodyPr>
          <a:lstStyle>
            <a:lvl1pPr marL="0" indent="0" algn="ctr">
              <a:lnSpc>
                <a:spcPct val="100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0" name="Text Placeholder 3"/>
          <p:cNvSpPr>
            <a:spLocks noGrp="1"/>
          </p:cNvSpPr>
          <p:nvPr>
            <p:ph type="body" sz="half" idx="16"/>
          </p:nvPr>
        </p:nvSpPr>
        <p:spPr>
          <a:xfrm>
            <a:off x="4444878" y="2911624"/>
            <a:ext cx="3299821" cy="2879576"/>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1" name="Text Placeholder 4"/>
          <p:cNvSpPr>
            <a:spLocks noGrp="1"/>
          </p:cNvSpPr>
          <p:nvPr>
            <p:ph type="body" sz="quarter" idx="13"/>
          </p:nvPr>
        </p:nvSpPr>
        <p:spPr>
          <a:xfrm>
            <a:off x="7973298" y="2088320"/>
            <a:ext cx="3291211" cy="823304"/>
          </a:xfrm>
        </p:spPr>
        <p:txBody>
          <a:bodyPr anchor="b">
            <a:noAutofit/>
          </a:bodyPr>
          <a:lstStyle>
            <a:lvl1pPr marL="0" indent="0" algn="ctr">
              <a:lnSpc>
                <a:spcPct val="100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2" name="Text Placeholder 3"/>
          <p:cNvSpPr>
            <a:spLocks noGrp="1"/>
          </p:cNvSpPr>
          <p:nvPr>
            <p:ph type="body" sz="half" idx="17"/>
          </p:nvPr>
        </p:nvSpPr>
        <p:spPr>
          <a:xfrm>
            <a:off x="7976346" y="2911624"/>
            <a:ext cx="3291211" cy="2879576"/>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0DBF596F-8E39-4EF4-9152-B6A4B236B2CE}" type="datetimeFigureOut">
              <a:rPr lang="en-US" smtClean="0"/>
              <a:t>5/23/2025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87A0116-CDD5-4B5C-BE27-7E7DABD31E0A}" type="slidenum">
              <a:rPr lang="en-US" smtClean="0"/>
              <a:t>‹#›</a:t>
            </a:fld>
            <a:endParaRPr lang="en-US"/>
          </a:p>
        </p:txBody>
      </p:sp>
    </p:spTree>
    <p:extLst>
      <p:ext uri="{BB962C8B-B14F-4D97-AF65-F5344CB8AC3E}">
        <p14:creationId xmlns:p14="http://schemas.microsoft.com/office/powerpoint/2010/main" val="406170337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913795" y="609600"/>
            <a:ext cx="10353762" cy="1325563"/>
          </a:xfrm>
        </p:spPr>
        <p:txBody>
          <a:bodyPr/>
          <a:lstStyle/>
          <a:p>
            <a:r>
              <a:rPr lang="en-US"/>
              <a:t>Click to edit Master title style</a:t>
            </a:r>
            <a:endParaRPr lang="en-US" dirty="0"/>
          </a:p>
        </p:txBody>
      </p:sp>
      <p:sp>
        <p:nvSpPr>
          <p:cNvPr id="19" name="Text Placeholder 2"/>
          <p:cNvSpPr>
            <a:spLocks noGrp="1"/>
          </p:cNvSpPr>
          <p:nvPr>
            <p:ph type="body" idx="1"/>
          </p:nvPr>
        </p:nvSpPr>
        <p:spPr>
          <a:xfrm>
            <a:off x="913795" y="4195899"/>
            <a:ext cx="3298955" cy="576262"/>
          </a:xfrm>
        </p:spPr>
        <p:txBody>
          <a:bodyPr anchor="b">
            <a:noAutofit/>
          </a:bodyPr>
          <a:lstStyle>
            <a:lvl1pPr marL="0" indent="0" algn="ctr">
              <a:lnSpc>
                <a:spcPct val="100000"/>
              </a:lnSpc>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Picture Placeholder 2"/>
          <p:cNvSpPr>
            <a:spLocks noGrp="1" noChangeAspect="1"/>
          </p:cNvSpPr>
          <p:nvPr>
            <p:ph type="pic" idx="15"/>
          </p:nvPr>
        </p:nvSpPr>
        <p:spPr>
          <a:xfrm>
            <a:off x="1092020" y="2298987"/>
            <a:ext cx="2940050" cy="1524000"/>
          </a:xfrm>
          <a:prstGeom prst="roundRect">
            <a:avLst>
              <a:gd name="adj" fmla="val 0"/>
            </a:avLst>
          </a:prstGeom>
          <a:noFill/>
          <a:ln w="14605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1" name="Text Placeholder 3"/>
          <p:cNvSpPr>
            <a:spLocks noGrp="1"/>
          </p:cNvSpPr>
          <p:nvPr>
            <p:ph type="body" sz="half" idx="18"/>
          </p:nvPr>
        </p:nvSpPr>
        <p:spPr>
          <a:xfrm>
            <a:off x="913795" y="4772161"/>
            <a:ext cx="3298955" cy="101903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2" name="Text Placeholder 4"/>
          <p:cNvSpPr>
            <a:spLocks noGrp="1"/>
          </p:cNvSpPr>
          <p:nvPr>
            <p:ph type="body" sz="quarter" idx="3"/>
          </p:nvPr>
        </p:nvSpPr>
        <p:spPr>
          <a:xfrm>
            <a:off x="4442701" y="4195899"/>
            <a:ext cx="3298983" cy="576262"/>
          </a:xfrm>
        </p:spPr>
        <p:txBody>
          <a:bodyPr anchor="b">
            <a:noAutofit/>
          </a:bodyPr>
          <a:lstStyle>
            <a:lvl1pPr marL="0" indent="0" algn="ctr">
              <a:lnSpc>
                <a:spcPct val="100000"/>
              </a:lnSpc>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3" name="Picture Placeholder 2"/>
          <p:cNvSpPr>
            <a:spLocks noGrp="1" noChangeAspect="1"/>
          </p:cNvSpPr>
          <p:nvPr>
            <p:ph type="pic" idx="21"/>
          </p:nvPr>
        </p:nvSpPr>
        <p:spPr>
          <a:xfrm>
            <a:off x="4568996" y="2298987"/>
            <a:ext cx="2930525" cy="1524000"/>
          </a:xfrm>
          <a:prstGeom prst="roundRect">
            <a:avLst>
              <a:gd name="adj" fmla="val 0"/>
            </a:avLst>
          </a:prstGeom>
          <a:noFill/>
          <a:ln w="14605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19"/>
          </p:nvPr>
        </p:nvSpPr>
        <p:spPr>
          <a:xfrm>
            <a:off x="4441348" y="4772160"/>
            <a:ext cx="3300336" cy="101903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5" name="Text Placeholder 4"/>
          <p:cNvSpPr>
            <a:spLocks noGrp="1"/>
          </p:cNvSpPr>
          <p:nvPr>
            <p:ph type="body" sz="quarter" idx="13"/>
          </p:nvPr>
        </p:nvSpPr>
        <p:spPr>
          <a:xfrm>
            <a:off x="7973423" y="4195899"/>
            <a:ext cx="3289900" cy="576262"/>
          </a:xfrm>
        </p:spPr>
        <p:txBody>
          <a:bodyPr anchor="b">
            <a:noAutofit/>
          </a:bodyPr>
          <a:lstStyle>
            <a:lvl1pPr marL="0" indent="0" algn="ctr">
              <a:lnSpc>
                <a:spcPct val="100000"/>
              </a:lnSpc>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6" name="Picture Placeholder 2"/>
          <p:cNvSpPr>
            <a:spLocks noGrp="1" noChangeAspect="1"/>
          </p:cNvSpPr>
          <p:nvPr>
            <p:ph type="pic" idx="22"/>
          </p:nvPr>
        </p:nvSpPr>
        <p:spPr>
          <a:xfrm>
            <a:off x="8152803" y="2298987"/>
            <a:ext cx="2932113" cy="1524000"/>
          </a:xfrm>
          <a:prstGeom prst="roundRect">
            <a:avLst>
              <a:gd name="adj" fmla="val 0"/>
            </a:avLst>
          </a:prstGeom>
          <a:noFill/>
          <a:ln w="14605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7" name="Text Placeholder 3"/>
          <p:cNvSpPr>
            <a:spLocks noGrp="1"/>
          </p:cNvSpPr>
          <p:nvPr>
            <p:ph type="body" sz="half" idx="20"/>
          </p:nvPr>
        </p:nvSpPr>
        <p:spPr>
          <a:xfrm>
            <a:off x="7973298" y="4772161"/>
            <a:ext cx="3294258" cy="1019037"/>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0DBF596F-8E39-4EF4-9152-B6A4B236B2CE}" type="datetimeFigureOut">
              <a:rPr lang="en-US" smtClean="0"/>
              <a:t>5/23/2025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87A0116-CDD5-4B5C-BE27-7E7DABD31E0A}" type="slidenum">
              <a:rPr lang="en-US" smtClean="0"/>
              <a:t>‹#›</a:t>
            </a:fld>
            <a:endParaRPr lang="en-US"/>
          </a:p>
        </p:txBody>
      </p:sp>
    </p:spTree>
    <p:extLst>
      <p:ext uri="{BB962C8B-B14F-4D97-AF65-F5344CB8AC3E}">
        <p14:creationId xmlns:p14="http://schemas.microsoft.com/office/powerpoint/2010/main" val="41254896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DBF596F-8E39-4EF4-9152-B6A4B236B2CE}" type="datetimeFigureOut">
              <a:rPr lang="en-US" smtClean="0"/>
              <a:t>5/23/2025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87A0116-CDD5-4B5C-BE27-7E7DABD31E0A}" type="slidenum">
              <a:rPr lang="en-US" smtClean="0"/>
              <a:t>‹#›</a:t>
            </a:fld>
            <a:endParaRPr lang="en-US"/>
          </a:p>
        </p:txBody>
      </p:sp>
    </p:spTree>
    <p:extLst>
      <p:ext uri="{BB962C8B-B14F-4D97-AF65-F5344CB8AC3E}">
        <p14:creationId xmlns:p14="http://schemas.microsoft.com/office/powerpoint/2010/main" val="84923916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609599"/>
            <a:ext cx="2542657" cy="5181601"/>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913794" y="609599"/>
            <a:ext cx="7658705" cy="518160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DBF596F-8E39-4EF4-9152-B6A4B236B2CE}" type="datetimeFigureOut">
              <a:rPr lang="en-US" smtClean="0"/>
              <a:t>5/23/2025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87A0116-CDD5-4B5C-BE27-7E7DABD31E0A}" type="slidenum">
              <a:rPr lang="en-US" smtClean="0"/>
              <a:t>‹#›</a:t>
            </a:fld>
            <a:endParaRPr lang="en-US"/>
          </a:p>
        </p:txBody>
      </p:sp>
    </p:spTree>
    <p:extLst>
      <p:ext uri="{BB962C8B-B14F-4D97-AF65-F5344CB8AC3E}">
        <p14:creationId xmlns:p14="http://schemas.microsoft.com/office/powerpoint/2010/main" val="34047009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DBF596F-8E39-4EF4-9152-B6A4B236B2CE}" type="datetimeFigureOut">
              <a:rPr lang="en-US" smtClean="0"/>
              <a:t>5/23/2025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87A0116-CDD5-4B5C-BE27-7E7DABD31E0A}" type="slidenum">
              <a:rPr lang="en-US" smtClean="0"/>
              <a:t>‹#›</a:t>
            </a:fld>
            <a:endParaRPr lang="en-US"/>
          </a:p>
        </p:txBody>
      </p:sp>
    </p:spTree>
    <p:extLst>
      <p:ext uri="{BB962C8B-B14F-4D97-AF65-F5344CB8AC3E}">
        <p14:creationId xmlns:p14="http://schemas.microsoft.com/office/powerpoint/2010/main" val="38234107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29244" y="657226"/>
            <a:ext cx="9733512" cy="2852737"/>
          </a:xfrm>
        </p:spPr>
        <p:txBody>
          <a:bodyPr anchor="b">
            <a:normAutofit/>
          </a:bodyPr>
          <a:lstStyle>
            <a:lvl1pPr>
              <a:defRPr sz="3400"/>
            </a:lvl1pPr>
          </a:lstStyle>
          <a:p>
            <a:r>
              <a:rPr lang="en-US"/>
              <a:t>Click to edit Master title style</a:t>
            </a:r>
            <a:endParaRPr lang="en-US" dirty="0"/>
          </a:p>
        </p:txBody>
      </p:sp>
      <p:sp>
        <p:nvSpPr>
          <p:cNvPr id="3" name="Text Placeholder 2"/>
          <p:cNvSpPr>
            <a:spLocks noGrp="1"/>
          </p:cNvSpPr>
          <p:nvPr>
            <p:ph type="body" idx="1"/>
          </p:nvPr>
        </p:nvSpPr>
        <p:spPr>
          <a:xfrm>
            <a:off x="1229244" y="3602038"/>
            <a:ext cx="9733512" cy="1500187"/>
          </a:xfrm>
        </p:spPr>
        <p:txBody>
          <a:bodyPr/>
          <a:lstStyle>
            <a:lvl1pPr marL="0" indent="0" algn="ctr">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DBF596F-8E39-4EF4-9152-B6A4B236B2CE}" type="datetimeFigureOut">
              <a:rPr lang="en-US" smtClean="0"/>
              <a:t>5/23/2025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87A0116-CDD5-4B5C-BE27-7E7DABD31E0A}" type="slidenum">
              <a:rPr lang="en-US" smtClean="0"/>
              <a:t>‹#›</a:t>
            </a:fld>
            <a:endParaRPr lang="en-US"/>
          </a:p>
        </p:txBody>
      </p:sp>
    </p:spTree>
    <p:extLst>
      <p:ext uri="{BB962C8B-B14F-4D97-AF65-F5344CB8AC3E}">
        <p14:creationId xmlns:p14="http://schemas.microsoft.com/office/powerpoint/2010/main" val="10846212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913795" y="609600"/>
            <a:ext cx="10353761" cy="1326321"/>
          </a:xfrm>
        </p:spPr>
        <p:txBody>
          <a:bodyPr/>
          <a:lstStyle/>
          <a:p>
            <a:r>
              <a:rPr lang="en-US"/>
              <a:t>Click to edit Master title style</a:t>
            </a:r>
            <a:endParaRPr lang="en-US" dirty="0"/>
          </a:p>
        </p:txBody>
      </p:sp>
      <p:sp>
        <p:nvSpPr>
          <p:cNvPr id="3" name="Content Placeholder 2"/>
          <p:cNvSpPr>
            <a:spLocks noGrp="1"/>
          </p:cNvSpPr>
          <p:nvPr>
            <p:ph sz="half" idx="1"/>
          </p:nvPr>
        </p:nvSpPr>
        <p:spPr>
          <a:xfrm>
            <a:off x="913795" y="2088319"/>
            <a:ext cx="5106004" cy="370288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3403" y="2088319"/>
            <a:ext cx="5094154" cy="370288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0DBF596F-8E39-4EF4-9152-B6A4B236B2CE}" type="datetimeFigureOut">
              <a:rPr lang="en-US" smtClean="0"/>
              <a:t>5/23/2025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87A0116-CDD5-4B5C-BE27-7E7DABD31E0A}" type="slidenum">
              <a:rPr lang="en-US" smtClean="0"/>
              <a:t>‹#›</a:t>
            </a:fld>
            <a:endParaRPr lang="en-US"/>
          </a:p>
        </p:txBody>
      </p:sp>
    </p:spTree>
    <p:extLst>
      <p:ext uri="{BB962C8B-B14F-4D97-AF65-F5344CB8AC3E}">
        <p14:creationId xmlns:p14="http://schemas.microsoft.com/office/powerpoint/2010/main" val="31542110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3795" y="609600"/>
            <a:ext cx="10353761"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1141804" y="2088320"/>
            <a:ext cx="4879199" cy="823912"/>
          </a:xfrm>
        </p:spPr>
        <p:txBody>
          <a:bodyPr anchor="b"/>
          <a:lstStyle>
            <a:lvl1pPr marL="0" indent="0">
              <a:lnSpc>
                <a:spcPct val="100000"/>
              </a:lnSpc>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913795" y="2912232"/>
            <a:ext cx="5107208" cy="287896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02003" y="2088320"/>
            <a:ext cx="4865554" cy="823912"/>
          </a:xfrm>
        </p:spPr>
        <p:txBody>
          <a:bodyPr anchor="b"/>
          <a:lstStyle>
            <a:lvl1pPr marL="0" indent="0">
              <a:lnSpc>
                <a:spcPct val="100000"/>
              </a:lnSpc>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912232"/>
            <a:ext cx="5095357" cy="287896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DBF596F-8E39-4EF4-9152-B6A4B236B2CE}" type="datetimeFigureOut">
              <a:rPr lang="en-US" smtClean="0"/>
              <a:t>5/23/2025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87A0116-CDD5-4B5C-BE27-7E7DABD31E0A}" type="slidenum">
              <a:rPr lang="en-US" smtClean="0"/>
              <a:t>‹#›</a:t>
            </a:fld>
            <a:endParaRPr lang="en-US"/>
          </a:p>
        </p:txBody>
      </p:sp>
    </p:spTree>
    <p:extLst>
      <p:ext uri="{BB962C8B-B14F-4D97-AF65-F5344CB8AC3E}">
        <p14:creationId xmlns:p14="http://schemas.microsoft.com/office/powerpoint/2010/main" val="7947096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0DBF596F-8E39-4EF4-9152-B6A4B236B2CE}" type="datetimeFigureOut">
              <a:rPr lang="en-US" smtClean="0"/>
              <a:t>5/23/2025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87A0116-CDD5-4B5C-BE27-7E7DABD31E0A}" type="slidenum">
              <a:rPr lang="en-US" smtClean="0"/>
              <a:t>‹#›</a:t>
            </a:fld>
            <a:endParaRPr lang="en-US"/>
          </a:p>
        </p:txBody>
      </p:sp>
    </p:spTree>
    <p:extLst>
      <p:ext uri="{BB962C8B-B14F-4D97-AF65-F5344CB8AC3E}">
        <p14:creationId xmlns:p14="http://schemas.microsoft.com/office/powerpoint/2010/main" val="39966868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DBF596F-8E39-4EF4-9152-B6A4B236B2CE}" type="datetimeFigureOut">
              <a:rPr lang="en-US" smtClean="0"/>
              <a:t>5/23/2025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87A0116-CDD5-4B5C-BE27-7E7DABD31E0A}" type="slidenum">
              <a:rPr lang="en-US" smtClean="0"/>
              <a:t>‹#›</a:t>
            </a:fld>
            <a:endParaRPr lang="en-US"/>
          </a:p>
        </p:txBody>
      </p:sp>
    </p:spTree>
    <p:extLst>
      <p:ext uri="{BB962C8B-B14F-4D97-AF65-F5344CB8AC3E}">
        <p14:creationId xmlns:p14="http://schemas.microsoft.com/office/powerpoint/2010/main" val="27076245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7228" y="609600"/>
            <a:ext cx="3932237" cy="2362200"/>
          </a:xfrm>
        </p:spPr>
        <p:txBody>
          <a:bodyPr anchor="b">
            <a:normAutofit/>
          </a:bodyPr>
          <a:lstStyle>
            <a:lvl1pPr>
              <a:defRPr sz="2800"/>
            </a:lvl1pPr>
          </a:lstStyle>
          <a:p>
            <a:r>
              <a:rPr lang="en-US"/>
              <a:t>Click to edit Master title style</a:t>
            </a:r>
            <a:endParaRPr lang="en-US" dirty="0"/>
          </a:p>
        </p:txBody>
      </p:sp>
      <p:sp>
        <p:nvSpPr>
          <p:cNvPr id="3" name="Content Placeholder 2"/>
          <p:cNvSpPr>
            <a:spLocks noGrp="1"/>
          </p:cNvSpPr>
          <p:nvPr>
            <p:ph idx="1"/>
          </p:nvPr>
        </p:nvSpPr>
        <p:spPr>
          <a:xfrm>
            <a:off x="5078064" y="609600"/>
            <a:ext cx="6189492" cy="5181600"/>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917228" y="2971800"/>
            <a:ext cx="3932237" cy="2819399"/>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DBF596F-8E39-4EF4-9152-B6A4B236B2CE}" type="datetimeFigureOut">
              <a:rPr lang="en-US" smtClean="0"/>
              <a:t>5/23/2025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87A0116-CDD5-4B5C-BE27-7E7DABD31E0A}" type="slidenum">
              <a:rPr lang="en-US" smtClean="0"/>
              <a:t>‹#›</a:t>
            </a:fld>
            <a:endParaRPr lang="en-US"/>
          </a:p>
        </p:txBody>
      </p:sp>
    </p:spTree>
    <p:extLst>
      <p:ext uri="{BB962C8B-B14F-4D97-AF65-F5344CB8AC3E}">
        <p14:creationId xmlns:p14="http://schemas.microsoft.com/office/powerpoint/2010/main" val="1791456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7227" y="609600"/>
            <a:ext cx="5929773" cy="2362200"/>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7424804" y="758881"/>
            <a:ext cx="3255356" cy="4883038"/>
          </a:xfrm>
          <a:noFill/>
          <a:ln w="1905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913794" y="2971800"/>
            <a:ext cx="5934950" cy="2819400"/>
          </a:xfrm>
        </p:spPr>
        <p:txBody>
          <a:bodyPr>
            <a:normAutofit/>
          </a:bodyPr>
          <a:lstStyle>
            <a:lvl1pPr marL="0" indent="0" algn="ctr">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DBF596F-8E39-4EF4-9152-B6A4B236B2CE}" type="datetimeFigureOut">
              <a:rPr lang="en-US" smtClean="0"/>
              <a:t>5/23/2025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87A0116-CDD5-4B5C-BE27-7E7DABD31E0A}" type="slidenum">
              <a:rPr lang="en-US" smtClean="0"/>
              <a:t>‹#›</a:t>
            </a:fld>
            <a:endParaRPr lang="en-US"/>
          </a:p>
        </p:txBody>
      </p:sp>
    </p:spTree>
    <p:extLst>
      <p:ext uri="{BB962C8B-B14F-4D97-AF65-F5344CB8AC3E}">
        <p14:creationId xmlns:p14="http://schemas.microsoft.com/office/powerpoint/2010/main" val="13853341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913795" y="609600"/>
            <a:ext cx="10353761" cy="1326321"/>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913795" y="2096064"/>
            <a:ext cx="10353762" cy="369513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678736" y="5883275"/>
            <a:ext cx="2743200" cy="365125"/>
          </a:xfrm>
          <a:prstGeom prst="rect">
            <a:avLst/>
          </a:prstGeom>
        </p:spPr>
        <p:txBody>
          <a:bodyPr vert="horz" lIns="91440" tIns="45720" rIns="91440" bIns="45720" rtlCol="0" anchor="ctr"/>
          <a:lstStyle>
            <a:lvl1pPr algn="r">
              <a:defRPr sz="1000">
                <a:solidFill>
                  <a:schemeClr val="tx1">
                    <a:tint val="75000"/>
                  </a:schemeClr>
                </a:solidFill>
              </a:defRPr>
            </a:lvl1pPr>
          </a:lstStyle>
          <a:p>
            <a:fld id="{0DBF596F-8E39-4EF4-9152-B6A4B236B2CE}" type="datetimeFigureOut">
              <a:rPr lang="en-US" smtClean="0"/>
              <a:t>5/23/2025</a:t>
            </a:fld>
            <a:endParaRPr lang="en-US"/>
          </a:p>
        </p:txBody>
      </p:sp>
      <p:sp>
        <p:nvSpPr>
          <p:cNvPr id="5" name="Footer Placeholder 4"/>
          <p:cNvSpPr>
            <a:spLocks noGrp="1"/>
          </p:cNvSpPr>
          <p:nvPr>
            <p:ph type="ftr" sz="quarter" idx="3"/>
          </p:nvPr>
        </p:nvSpPr>
        <p:spPr>
          <a:xfrm>
            <a:off x="913794" y="5883275"/>
            <a:ext cx="6672865" cy="365125"/>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10514011" y="5883275"/>
            <a:ext cx="753545" cy="365125"/>
          </a:xfrm>
          <a:prstGeom prst="rect">
            <a:avLst/>
          </a:prstGeom>
        </p:spPr>
        <p:txBody>
          <a:bodyPr vert="horz" lIns="91440" tIns="45720" rIns="91440" bIns="45720" rtlCol="0" anchor="ctr"/>
          <a:lstStyle>
            <a:lvl1pPr algn="r">
              <a:defRPr sz="1000">
                <a:solidFill>
                  <a:schemeClr val="tx1">
                    <a:tint val="75000"/>
                  </a:schemeClr>
                </a:solidFill>
              </a:defRPr>
            </a:lvl1pPr>
          </a:lstStyle>
          <a:p>
            <a:fld id="{187A0116-CDD5-4B5C-BE27-7E7DABD31E0A}" type="slidenum">
              <a:rPr lang="en-US" smtClean="0"/>
              <a:t>‹#›</a:t>
            </a:fld>
            <a:endParaRPr lang="en-US"/>
          </a:p>
        </p:txBody>
      </p:sp>
    </p:spTree>
    <p:extLst>
      <p:ext uri="{BB962C8B-B14F-4D97-AF65-F5344CB8AC3E}">
        <p14:creationId xmlns:p14="http://schemas.microsoft.com/office/powerpoint/2010/main" val="796299492"/>
      </p:ext>
    </p:extLst>
  </p:cSld>
  <p:clrMap bg1="dk1" tx1="lt1" bg2="dk2" tx2="lt2" accent1="accent1" accent2="accent2" accent3="accent3" accent4="accent4" accent5="accent5" accent6="accent6" hlink="hlink" folHlink="folHlink"/>
  <p:sldLayoutIdLst>
    <p:sldLayoutId id="2147483798" r:id="rId1"/>
    <p:sldLayoutId id="2147483799" r:id="rId2"/>
    <p:sldLayoutId id="2147483800" r:id="rId3"/>
    <p:sldLayoutId id="2147483801" r:id="rId4"/>
    <p:sldLayoutId id="2147483802" r:id="rId5"/>
    <p:sldLayoutId id="2147483803" r:id="rId6"/>
    <p:sldLayoutId id="2147483804" r:id="rId7"/>
    <p:sldLayoutId id="2147483805" r:id="rId8"/>
    <p:sldLayoutId id="2147483806" r:id="rId9"/>
    <p:sldLayoutId id="2147483807" r:id="rId10"/>
    <p:sldLayoutId id="2147483808" r:id="rId11"/>
    <p:sldLayoutId id="2147483809" r:id="rId12"/>
    <p:sldLayoutId id="2147483810" r:id="rId13"/>
    <p:sldLayoutId id="2147483811" r:id="rId14"/>
    <p:sldLayoutId id="2147483812" r:id="rId15"/>
    <p:sldLayoutId id="2147483813" r:id="rId16"/>
    <p:sldLayoutId id="2147483814" r:id="rId17"/>
  </p:sldLayoutIdLst>
  <p:txStyles>
    <p:titleStyle>
      <a:lvl1pPr algn="ctr" defTabSz="914400" rtl="0" eaLnBrk="1" latinLnBrk="0" hangingPunct="1">
        <a:lnSpc>
          <a:spcPct val="90000"/>
        </a:lnSpc>
        <a:spcBef>
          <a:spcPct val="0"/>
        </a:spcBef>
        <a:buNone/>
        <a:defRPr sz="3400" b="1" i="0" kern="1200" cap="all">
          <a:solidFill>
            <a:schemeClr val="tx1"/>
          </a:solidFill>
          <a:effectLst>
            <a:outerShdw blurRad="50800" dist="63500" dir="2700000" algn="tl" rotWithShape="0">
              <a:srgbClr val="000000">
                <a:alpha val="48000"/>
              </a:srgbClr>
            </a:outerShdw>
          </a:effectLst>
          <a:latin typeface="+mj-lt"/>
          <a:ea typeface="+mj-ea"/>
          <a:cs typeface="+mj-cs"/>
        </a:defRPr>
      </a:lvl1pPr>
    </p:titleStyle>
    <p:bodyStyle>
      <a:lvl1pPr marL="228600" indent="-228600" algn="l" defTabSz="914400" rtl="0" eaLnBrk="1" latinLnBrk="0" hangingPunct="1">
        <a:lnSpc>
          <a:spcPct val="120000"/>
        </a:lnSpc>
        <a:spcBef>
          <a:spcPts val="1000"/>
        </a:spcBef>
        <a:buFont typeface="Arial" panose="020B0604020202020204" pitchFamily="34" charset="0"/>
        <a:buChar char="•"/>
        <a:defRPr sz="2000" kern="1200">
          <a:solidFill>
            <a:schemeClr val="tx1"/>
          </a:solidFill>
          <a:effectLst>
            <a:outerShdw blurRad="50800" dist="38100" dir="2700000" algn="tl" rotWithShape="0">
              <a:srgbClr val="000000">
                <a:alpha val="48000"/>
              </a:srgbClr>
            </a:outerShdw>
          </a:effectLst>
          <a:latin typeface="+mn-lt"/>
          <a:ea typeface="+mn-ea"/>
          <a:cs typeface="+mn-cs"/>
        </a:defRPr>
      </a:lvl1pPr>
      <a:lvl2pPr marL="685800" indent="-228600" algn="l" defTabSz="914400" rtl="0" eaLnBrk="1" latinLnBrk="0" hangingPunct="1">
        <a:lnSpc>
          <a:spcPct val="120000"/>
        </a:lnSpc>
        <a:spcBef>
          <a:spcPts val="500"/>
        </a:spcBef>
        <a:buFont typeface="Arial" panose="020B0604020202020204" pitchFamily="34" charset="0"/>
        <a:buChar char="•"/>
        <a:defRPr sz="1800" kern="1200">
          <a:solidFill>
            <a:schemeClr val="tx1"/>
          </a:solidFill>
          <a:effectLst>
            <a:outerShdw blurRad="50800" dist="38100" dir="2700000" algn="tl" rotWithShape="0">
              <a:srgbClr val="000000">
                <a:alpha val="48000"/>
              </a:srgbClr>
            </a:outerShdw>
          </a:effectLst>
          <a:latin typeface="+mn-lt"/>
          <a:ea typeface="+mn-ea"/>
          <a:cs typeface="+mn-cs"/>
        </a:defRPr>
      </a:lvl2pPr>
      <a:lvl3pPr marL="1143000" indent="-228600" algn="l" defTabSz="914400" rtl="0" eaLnBrk="1" latinLnBrk="0" hangingPunct="1">
        <a:lnSpc>
          <a:spcPct val="120000"/>
        </a:lnSpc>
        <a:spcBef>
          <a:spcPts val="500"/>
        </a:spcBef>
        <a:buFont typeface="Arial" panose="020B0604020202020204" pitchFamily="34" charset="0"/>
        <a:buChar char="•"/>
        <a:defRPr sz="1600" kern="1200">
          <a:solidFill>
            <a:schemeClr val="tx1"/>
          </a:solidFill>
          <a:effectLst>
            <a:outerShdw blurRad="50800" dist="38100" dir="2700000" algn="tl" rotWithShape="0">
              <a:srgbClr val="000000">
                <a:alpha val="48000"/>
              </a:srgbClr>
            </a:outerShdw>
          </a:effectLst>
          <a:latin typeface="+mn-lt"/>
          <a:ea typeface="+mn-ea"/>
          <a:cs typeface="+mn-cs"/>
        </a:defRPr>
      </a:lvl3pPr>
      <a:lvl4pPr marL="1600200" indent="-228600" algn="l" defTabSz="914400" rtl="0" eaLnBrk="1" latinLnBrk="0" hangingPunct="1">
        <a:lnSpc>
          <a:spcPct val="120000"/>
        </a:lnSpc>
        <a:spcBef>
          <a:spcPts val="500"/>
        </a:spcBef>
        <a:buFont typeface="Arial" panose="020B0604020202020204" pitchFamily="34" charset="0"/>
        <a:buChar char="•"/>
        <a:defRPr sz="1400" kern="1200">
          <a:solidFill>
            <a:schemeClr val="tx1"/>
          </a:solidFill>
          <a:effectLst>
            <a:outerShdw blurRad="50800" dist="38100" dir="2700000" algn="tl" rotWithShape="0">
              <a:srgbClr val="000000">
                <a:alpha val="48000"/>
              </a:srgbClr>
            </a:outerShdw>
          </a:effectLst>
          <a:latin typeface="+mn-lt"/>
          <a:ea typeface="+mn-ea"/>
          <a:cs typeface="+mn-cs"/>
        </a:defRPr>
      </a:lvl4pPr>
      <a:lvl5pPr marL="20574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5pPr>
      <a:lvl6pPr marL="25146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6pPr>
      <a:lvl7pPr marL="29718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7pPr>
      <a:lvl8pPr marL="34290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8pPr>
      <a:lvl9pPr marL="38862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978794" y="270456"/>
            <a:ext cx="8295209" cy="6336406"/>
          </a:xfrm>
        </p:spPr>
        <p:txBody>
          <a:bodyPr>
            <a:normAutofit/>
          </a:bodyPr>
          <a:lstStyle/>
          <a:p>
            <a:pPr algn="ctr" rtl="1"/>
            <a:endParaRPr lang="fa-IR" dirty="0">
              <a:solidFill>
                <a:schemeClr val="tx1"/>
              </a:solidFill>
              <a:cs typeface="B Aria" panose="00000400000000000000" pitchFamily="2" charset="-78"/>
            </a:endParaRPr>
          </a:p>
          <a:p>
            <a:pPr algn="ctr" rtl="1"/>
            <a:r>
              <a:rPr lang="fa-IR" b="1" dirty="0">
                <a:solidFill>
                  <a:schemeClr val="tx1"/>
                </a:solidFill>
                <a:cs typeface="B Aria" panose="00000400000000000000" pitchFamily="2" charset="-78"/>
              </a:rPr>
              <a:t>بسمه تعالی</a:t>
            </a:r>
          </a:p>
          <a:p>
            <a:pPr algn="ctr" rtl="1"/>
            <a:endParaRPr lang="fa-IR" dirty="0">
              <a:solidFill>
                <a:schemeClr val="tx1"/>
              </a:solidFill>
            </a:endParaRPr>
          </a:p>
          <a:p>
            <a:pPr algn="ctr" rtl="1"/>
            <a:r>
              <a:rPr lang="fa-IR" dirty="0">
                <a:solidFill>
                  <a:schemeClr val="tx1"/>
                </a:solidFill>
                <a:cs typeface="B Titr" panose="00000700000000000000" pitchFamily="2" charset="-78"/>
              </a:rPr>
              <a:t>موضوع:</a:t>
            </a:r>
          </a:p>
          <a:p>
            <a:pPr algn="ctr" rtl="1"/>
            <a:r>
              <a:rPr lang="fa-IR" sz="2800" dirty="0">
                <a:solidFill>
                  <a:schemeClr val="tx1"/>
                </a:solidFill>
                <a:cs typeface="B Jadid" panose="00000700000000000000" pitchFamily="2" charset="-78"/>
              </a:rPr>
              <a:t>جمعیت، توسعه و آثار متقابل آنها</a:t>
            </a:r>
          </a:p>
          <a:p>
            <a:pPr algn="ctr" rtl="1"/>
            <a:endParaRPr lang="fa-IR" dirty="0">
              <a:solidFill>
                <a:schemeClr val="tx1"/>
              </a:solidFill>
              <a:cs typeface="B Titr" panose="00000700000000000000" pitchFamily="2" charset="-78"/>
            </a:endParaRPr>
          </a:p>
          <a:p>
            <a:pPr algn="ctr" rtl="1"/>
            <a:endParaRPr lang="fa-IR" dirty="0">
              <a:solidFill>
                <a:schemeClr val="tx1"/>
              </a:solidFill>
              <a:cs typeface="B Titr" panose="00000700000000000000" pitchFamily="2" charset="-78"/>
            </a:endParaRPr>
          </a:p>
          <a:p>
            <a:pPr algn="ctr" rtl="1"/>
            <a:endParaRPr lang="fa-IR" dirty="0">
              <a:solidFill>
                <a:schemeClr val="tx1"/>
              </a:solidFill>
              <a:cs typeface="B Titr" panose="00000700000000000000" pitchFamily="2" charset="-78"/>
            </a:endParaRPr>
          </a:p>
          <a:p>
            <a:pPr algn="ctr" rtl="1"/>
            <a:r>
              <a:rPr lang="fa-IR" dirty="0">
                <a:solidFill>
                  <a:srgbClr val="FF0000"/>
                </a:solidFill>
              </a:rPr>
              <a:t>سایت دروس و مقالات دانشگاهی یوتیل پییر</a:t>
            </a:r>
          </a:p>
          <a:p>
            <a:pPr algn="ctr" rtl="1"/>
            <a:r>
              <a:rPr lang="en-US" dirty="0">
                <a:solidFill>
                  <a:srgbClr val="FF0000"/>
                </a:solidFill>
              </a:rPr>
              <a:t>www.utilepaper.com</a:t>
            </a:r>
            <a:endParaRPr lang="fa-IR" dirty="0">
              <a:solidFill>
                <a:srgbClr val="FF0000"/>
              </a:solidFill>
            </a:endParaRPr>
          </a:p>
          <a:p>
            <a:pPr algn="ctr" rtl="1"/>
            <a:endParaRPr lang="en-US" dirty="0"/>
          </a:p>
        </p:txBody>
      </p:sp>
    </p:spTree>
    <p:extLst>
      <p:ext uri="{BB962C8B-B14F-4D97-AF65-F5344CB8AC3E}">
        <p14:creationId xmlns:p14="http://schemas.microsoft.com/office/powerpoint/2010/main" val="39618972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789120" y="1231043"/>
            <a:ext cx="6484883" cy="756744"/>
          </a:xfrm>
        </p:spPr>
        <p:txBody>
          <a:bodyPr/>
          <a:lstStyle/>
          <a:p>
            <a:pPr rtl="1"/>
            <a:r>
              <a:rPr lang="fa-IR" sz="2400" dirty="0">
                <a:cs typeface="B Titr" panose="00000700000000000000" pitchFamily="2" charset="-78"/>
              </a:rPr>
              <a:t>5. </a:t>
            </a:r>
            <a:r>
              <a:rPr lang="ar-SA" sz="2400" dirty="0">
                <a:cs typeface="B Titr" panose="00000700000000000000" pitchFamily="2" charset="-78"/>
              </a:rPr>
              <a:t>ارتباط رشد جمعیت و نیروی کار</a:t>
            </a:r>
            <a:endParaRPr lang="en-US" sz="2400" dirty="0">
              <a:cs typeface="B Titr" panose="00000700000000000000" pitchFamily="2" charset="-78"/>
            </a:endParaRPr>
          </a:p>
        </p:txBody>
      </p:sp>
      <p:sp>
        <p:nvSpPr>
          <p:cNvPr id="3" name="Subtitle 2"/>
          <p:cNvSpPr>
            <a:spLocks noGrp="1"/>
          </p:cNvSpPr>
          <p:nvPr>
            <p:ph type="subTitle" idx="1"/>
          </p:nvPr>
        </p:nvSpPr>
        <p:spPr>
          <a:xfrm>
            <a:off x="1043189" y="2196662"/>
            <a:ext cx="8230814" cy="4035972"/>
          </a:xfrm>
        </p:spPr>
        <p:txBody>
          <a:bodyPr>
            <a:normAutofit/>
          </a:bodyPr>
          <a:lstStyle/>
          <a:p>
            <a:pPr algn="just" rtl="1">
              <a:lnSpc>
                <a:spcPct val="220000"/>
              </a:lnSpc>
            </a:pPr>
            <a:r>
              <a:rPr lang="ar-SA" sz="2000" dirty="0">
                <a:solidFill>
                  <a:schemeClr val="tx1"/>
                </a:solidFill>
                <a:cs typeface="B Nazanin" panose="00000400000000000000" pitchFamily="2" charset="-78"/>
              </a:rPr>
              <a:t>افزایش جمعیت می‌تواند نیروی کار را افزایش دهد، اما کیفیت نیروی کار نیز اهمیت دارد. آموزش و مهارت‌آموزی برای نیروی کار جوان ضروری است تا بتوانند به طور مؤثر در بازار کار شرکت کنند. همچنین، سیاست‌های مناسب برای جذب زنان به نیروی کار می‌تواند به بهره‌وری بیشتر کمک کند</a:t>
            </a:r>
            <a:r>
              <a:rPr lang="en-US" sz="2000" dirty="0">
                <a:solidFill>
                  <a:schemeClr val="tx1"/>
                </a:solidFill>
                <a:cs typeface="B Nazanin" panose="00000400000000000000" pitchFamily="2" charset="-78"/>
              </a:rPr>
              <a:t>.</a:t>
            </a:r>
          </a:p>
          <a:p>
            <a:pPr rtl="1">
              <a:lnSpc>
                <a:spcPct val="220000"/>
              </a:lnSpc>
            </a:pPr>
            <a:endParaRPr lang="en-US" sz="2000" dirty="0">
              <a:cs typeface="B Nazanin" panose="00000400000000000000" pitchFamily="2" charset="-78"/>
            </a:endParaRPr>
          </a:p>
        </p:txBody>
      </p:sp>
    </p:spTree>
    <p:extLst>
      <p:ext uri="{BB962C8B-B14F-4D97-AF65-F5344CB8AC3E}">
        <p14:creationId xmlns:p14="http://schemas.microsoft.com/office/powerpoint/2010/main" val="292956588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7127" y="965916"/>
            <a:ext cx="8436876" cy="4481848"/>
          </a:xfrm>
        </p:spPr>
        <p:txBody>
          <a:bodyPr>
            <a:noAutofit/>
          </a:bodyPr>
          <a:lstStyle/>
          <a:p>
            <a:pPr algn="just" rtl="1">
              <a:lnSpc>
                <a:spcPct val="150000"/>
              </a:lnSpc>
            </a:pPr>
            <a:r>
              <a:rPr lang="ar-SA" sz="2000" dirty="0">
                <a:solidFill>
                  <a:schemeClr val="tx1"/>
                </a:solidFill>
                <a:cs typeface="B Nazanin" panose="00000400000000000000" pitchFamily="2" charset="-78"/>
              </a:rPr>
              <a:t>رشد جمعیت و نیروی کار به نسبت جمعیت فعال به کل جمعیت هر کشور اشاره دارد. نیروی کار شامل افراد 15 تا 60 ساله است و در مراحل تحول جمعیتی، با افزایش سطح بهداشت و کاهش نرخ مرگ و میر، تعداد افراد گروه سنی 1 تا 15 ساله افزایش می‌یابد. این امر منجر به افزایش جمعیت جوان مصرف‌کننده می‌شود. با وجود کاهش نرخ زاد و ولد، تعداد نیروی کار در کوتاه‌مدت ثابت باقی می‌ماند و کاهش تعداد کودکان به درآمد ملی اثر مثبت خواهد گذاشت</a:t>
            </a:r>
            <a:r>
              <a:rPr lang="en-US" sz="2000" dirty="0">
                <a:solidFill>
                  <a:schemeClr val="tx1"/>
                </a:solidFill>
                <a:cs typeface="B Nazanin" panose="00000400000000000000" pitchFamily="2" charset="-78"/>
              </a:rPr>
              <a:t>.</a:t>
            </a:r>
          </a:p>
          <a:p>
            <a:pPr algn="just" rtl="1">
              <a:lnSpc>
                <a:spcPct val="150000"/>
              </a:lnSpc>
            </a:pPr>
            <a:r>
              <a:rPr lang="ar-SA" sz="2000" dirty="0">
                <a:solidFill>
                  <a:schemeClr val="tx1"/>
                </a:solidFill>
                <a:cs typeface="B Nazanin" panose="00000400000000000000" pitchFamily="2" charset="-78"/>
              </a:rPr>
              <a:t> نرخ رشد جمعیت فعال می‌تواند با وارد کردن زنان به فعالیت‌های اقتصادی افزایش یابد. ورود زنان به بازار کار باعث کاهش نرخ زاد و ولد می‌شود، زیرا زنان شاغل به دلیل مشغله کاری و تغییرات فرهنگی تمایل به داشتن فرزندان کمتر دارند. این تغییر نه تنها تعداد مصرف‌کنندگان را کاهش می‌دهد بلکه به تعداد تولیدکنندگان نیز اضافه می‌کند، که در نهایت به تقویت اقتصاد کمک می‌کند.</a:t>
            </a:r>
            <a:endParaRPr lang="en-US" sz="2000" dirty="0">
              <a:solidFill>
                <a:schemeClr val="tx1"/>
              </a:solidFill>
              <a:cs typeface="B Nazanin" panose="00000400000000000000" pitchFamily="2" charset="-78"/>
            </a:endParaRPr>
          </a:p>
        </p:txBody>
      </p:sp>
    </p:spTree>
    <p:extLst>
      <p:ext uri="{BB962C8B-B14F-4D97-AF65-F5344CB8AC3E}">
        <p14:creationId xmlns:p14="http://schemas.microsoft.com/office/powerpoint/2010/main" val="8057131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868992" y="471190"/>
            <a:ext cx="1405011" cy="756744"/>
          </a:xfrm>
        </p:spPr>
        <p:txBody>
          <a:bodyPr/>
          <a:lstStyle/>
          <a:p>
            <a:r>
              <a:rPr lang="fa-IR" sz="3000" dirty="0">
                <a:cs typeface="B Titr" panose="00000700000000000000" pitchFamily="2" charset="-78"/>
              </a:rPr>
              <a:t>مقدمه</a:t>
            </a:r>
            <a:endParaRPr lang="en-US" sz="3000" dirty="0">
              <a:cs typeface="B Titr" panose="00000700000000000000" pitchFamily="2" charset="-78"/>
            </a:endParaRPr>
          </a:p>
        </p:txBody>
      </p:sp>
      <p:sp>
        <p:nvSpPr>
          <p:cNvPr id="3" name="Subtitle 2"/>
          <p:cNvSpPr>
            <a:spLocks noGrp="1"/>
          </p:cNvSpPr>
          <p:nvPr>
            <p:ph type="subTitle" idx="1"/>
          </p:nvPr>
        </p:nvSpPr>
        <p:spPr>
          <a:xfrm>
            <a:off x="978794" y="1378038"/>
            <a:ext cx="8295209" cy="4997003"/>
          </a:xfrm>
        </p:spPr>
        <p:txBody>
          <a:bodyPr>
            <a:normAutofit fontScale="92500"/>
          </a:bodyPr>
          <a:lstStyle/>
          <a:p>
            <a:pPr algn="just" rtl="1">
              <a:lnSpc>
                <a:spcPct val="150000"/>
              </a:lnSpc>
              <a:spcBef>
                <a:spcPts val="0"/>
              </a:spcBef>
            </a:pPr>
            <a:r>
              <a:rPr lang="ar-SA" sz="2200" dirty="0">
                <a:solidFill>
                  <a:schemeClr val="tx1"/>
                </a:solidFill>
                <a:cs typeface="B Nazanin" panose="00000400000000000000" pitchFamily="2" charset="-78"/>
              </a:rPr>
              <a:t>رشد جمعیت و تأثیرات آن بر توسعه اقتصادی موضوعی است که از دیرباز مورد توجه اقتصاددانان قرار گرفته است. آدام اسمیت نیروی کار را بخشی از ثروت ملی دانسته و بر لزوم برخورداری آن از امکانات رفاهی تأکید کرده است. مالتوس و ریکارد نیز به خطرات ناشی از افزایش بی‌رویه جمعیت اشاره کردند. مالتوس معتقد بود که جمعیت به طور تصاعدی و مواد غذایی به صورت حسابی افزایش می‌یابند و این امر می‌تواند منجر به کمبود مسکن و غذا و در نهایت نابودی بشر شود</a:t>
            </a:r>
            <a:r>
              <a:rPr lang="en-US" sz="2200" dirty="0">
                <a:solidFill>
                  <a:schemeClr val="tx1"/>
                </a:solidFill>
                <a:cs typeface="B Nazanin" panose="00000400000000000000" pitchFamily="2" charset="-78"/>
              </a:rPr>
              <a:t>.</a:t>
            </a:r>
          </a:p>
          <a:p>
            <a:pPr algn="just">
              <a:lnSpc>
                <a:spcPct val="150000"/>
              </a:lnSpc>
              <a:spcBef>
                <a:spcPts val="0"/>
              </a:spcBef>
            </a:pPr>
            <a:r>
              <a:rPr lang="ar-SA" sz="2200" dirty="0">
                <a:solidFill>
                  <a:schemeClr val="tx1"/>
                </a:solidFill>
                <a:cs typeface="B Nazanin" panose="00000400000000000000" pitchFamily="2" charset="-78"/>
              </a:rPr>
              <a:t>با این حال، تجربه کشورهای پیشرفته صنعتی نشان می‌دهد که نظریه مالتوس همیشه کاربرد ندارد. در این کشورها، رشد جمعیت به عنوان عاملی برای ارتقاء صنعتی و افزایش درآمد ملی شناخته شده است. کشورهای غنی از منابع و سرمایه، با وجود کمبود نیروی انسانی، به دلیل پیشرفت تکنولوژی و فراوانی سرمایه، قادر به افزایش بهره‌وری نیروی کار هستند. بنابراین، نسبت افزایش درآمد ملی به نرخ رشد جمعیت همواره مثبت بوده اس</a:t>
            </a:r>
            <a:r>
              <a:rPr lang="fa-IR" sz="2200" dirty="0">
                <a:solidFill>
                  <a:schemeClr val="tx1"/>
                </a:solidFill>
                <a:cs typeface="B Nazanin" panose="00000400000000000000" pitchFamily="2" charset="-78"/>
              </a:rPr>
              <a:t>ت.                                                                                          </a:t>
            </a:r>
            <a:endParaRPr lang="en-US" dirty="0"/>
          </a:p>
        </p:txBody>
      </p:sp>
    </p:spTree>
    <p:extLst>
      <p:ext uri="{BB962C8B-B14F-4D97-AF65-F5344CB8AC3E}">
        <p14:creationId xmlns:p14="http://schemas.microsoft.com/office/powerpoint/2010/main" val="10983563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43945" y="618186"/>
            <a:ext cx="8619548" cy="5924282"/>
          </a:xfrm>
        </p:spPr>
        <p:txBody>
          <a:bodyPr>
            <a:normAutofit lnSpcReduction="10000"/>
          </a:bodyPr>
          <a:lstStyle/>
          <a:p>
            <a:pPr algn="just" rtl="1"/>
            <a:endParaRPr lang="fa-IR" sz="2400" dirty="0">
              <a:solidFill>
                <a:schemeClr val="accent1"/>
              </a:solidFill>
              <a:cs typeface="B Titr" panose="00000700000000000000" pitchFamily="2" charset="-78"/>
            </a:endParaRPr>
          </a:p>
          <a:p>
            <a:pPr algn="just" rtl="1"/>
            <a:r>
              <a:rPr lang="ar-SA" sz="2400" dirty="0">
                <a:solidFill>
                  <a:schemeClr val="accent1"/>
                </a:solidFill>
                <a:cs typeface="B Titr" panose="00000700000000000000" pitchFamily="2" charset="-78"/>
              </a:rPr>
              <a:t>خلاصه </a:t>
            </a:r>
            <a:endParaRPr lang="en-US" sz="2400" dirty="0">
              <a:solidFill>
                <a:schemeClr val="accent1"/>
              </a:solidFill>
              <a:cs typeface="B Titr" panose="00000700000000000000" pitchFamily="2" charset="-78"/>
            </a:endParaRPr>
          </a:p>
          <a:p>
            <a:pPr algn="just" rtl="1">
              <a:lnSpc>
                <a:spcPct val="150000"/>
              </a:lnSpc>
              <a:spcBef>
                <a:spcPts val="0"/>
              </a:spcBef>
            </a:pPr>
            <a:r>
              <a:rPr lang="ar-SA" sz="2000" dirty="0">
                <a:solidFill>
                  <a:schemeClr val="tx1"/>
                </a:solidFill>
                <a:cs typeface="B Nazanin" panose="00000400000000000000" pitchFamily="2" charset="-78"/>
              </a:rPr>
              <a:t>رشد جمعیت به خودی خود یک مشکل اساسی نیست و با انتخاب استراتژی‌های مناسب توسعه، می‌توان به سطح بالاتری از زندگی، اعتماد به نفس و آزادی دست یافت که این امر به کاهش رشد جمعیت کمک می‌کند. توسعه اقتصادی می‌تواند مکانیزم‌های اجتماعی را به وجود آورد که موجب رشد و توزیع مناسب جمعیت شود</a:t>
            </a:r>
            <a:r>
              <a:rPr lang="en-US" sz="2000" dirty="0">
                <a:solidFill>
                  <a:schemeClr val="tx1"/>
                </a:solidFill>
                <a:cs typeface="B Nazanin" panose="00000400000000000000" pitchFamily="2" charset="-78"/>
              </a:rPr>
              <a:t>.</a:t>
            </a:r>
          </a:p>
          <a:p>
            <a:pPr algn="just" rtl="1">
              <a:lnSpc>
                <a:spcPct val="150000"/>
              </a:lnSpc>
              <a:spcBef>
                <a:spcPts val="0"/>
              </a:spcBef>
            </a:pPr>
            <a:r>
              <a:rPr lang="ar-SA" sz="2000" dirty="0">
                <a:solidFill>
                  <a:schemeClr val="tx1"/>
                </a:solidFill>
                <a:cs typeface="B Nazanin" panose="00000400000000000000" pitchFamily="2" charset="-78"/>
              </a:rPr>
              <a:t> اقتصاددانانی مانند مالتوس و ریکاردو خطر ناشی از افزایش بی‌رویه جمعیت را هشدار داده‌اند. در حالی که رشد جمعیت مشکلی برای کشورهای توسعه‌یافته ایجاد نکرده است، یکی از ویژگی‌های مشترک کشورهای در حال گذر، رشد بی‌رویه جمعیت است که برنامه‌های توسعه آن‌ها را مختل کرده است</a:t>
            </a:r>
            <a:r>
              <a:rPr lang="en-US" sz="2000" dirty="0">
                <a:solidFill>
                  <a:schemeClr val="tx1"/>
                </a:solidFill>
                <a:cs typeface="B Nazanin" panose="00000400000000000000" pitchFamily="2" charset="-78"/>
              </a:rPr>
              <a:t>. </a:t>
            </a:r>
          </a:p>
          <a:p>
            <a:pPr algn="just" rtl="1">
              <a:lnSpc>
                <a:spcPct val="150000"/>
              </a:lnSpc>
              <a:spcBef>
                <a:spcPts val="0"/>
              </a:spcBef>
            </a:pPr>
            <a:r>
              <a:rPr lang="ar-SA" sz="2000" dirty="0">
                <a:solidFill>
                  <a:schemeClr val="tx1"/>
                </a:solidFill>
                <a:cs typeface="B Nazanin" panose="00000400000000000000" pitchFamily="2" charset="-78"/>
              </a:rPr>
              <a:t> جون رابینسون معتقد است که کشورهای توسعه‌یافته به مرحله جایگزینی جمعیت رسیده‌اند، به طوری که هر زوج فقط دو فرزند دارند، در حالی که کشورهای در حال گذر در مرحله انفجار جمعیت قرار دارند</a:t>
            </a:r>
            <a:r>
              <a:rPr lang="en-US" sz="2000" dirty="0">
                <a:solidFill>
                  <a:schemeClr val="tx1"/>
                </a:solidFill>
                <a:cs typeface="B Nazanin" panose="00000400000000000000" pitchFamily="2" charset="-78"/>
              </a:rPr>
              <a:t>. </a:t>
            </a:r>
          </a:p>
          <a:p>
            <a:pPr algn="just" rtl="1">
              <a:lnSpc>
                <a:spcPct val="150000"/>
              </a:lnSpc>
              <a:spcBef>
                <a:spcPts val="0"/>
              </a:spcBef>
            </a:pPr>
            <a:r>
              <a:rPr lang="ar-SA" sz="2000" dirty="0">
                <a:solidFill>
                  <a:schemeClr val="tx1"/>
                </a:solidFill>
                <a:cs typeface="B Nazanin" panose="00000400000000000000" pitchFamily="2" charset="-78"/>
              </a:rPr>
              <a:t> افزایش سطح تحصیلات زنان، افزایش اشتغال آن‌ها و بالا رفتن سطح درآمد خانواده‌ها از طریق اشتغال زوجین می‌تواند به طور قابل توجهی از رشد بی‌رویه جمعیت جلوگیری کند.</a:t>
            </a:r>
            <a:endParaRPr lang="en-US" sz="2000" dirty="0">
              <a:solidFill>
                <a:schemeClr val="tx1"/>
              </a:solidFill>
              <a:cs typeface="B Nazanin" panose="00000400000000000000" pitchFamily="2" charset="-78"/>
            </a:endParaRPr>
          </a:p>
          <a:p>
            <a:r>
              <a:rPr lang="en-US" dirty="0"/>
              <a:t> </a:t>
            </a:r>
          </a:p>
        </p:txBody>
      </p:sp>
    </p:spTree>
    <p:extLst>
      <p:ext uri="{BB962C8B-B14F-4D97-AF65-F5344CB8AC3E}">
        <p14:creationId xmlns:p14="http://schemas.microsoft.com/office/powerpoint/2010/main" val="42585631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22315" y="496948"/>
            <a:ext cx="8430778" cy="756744"/>
          </a:xfrm>
        </p:spPr>
        <p:txBody>
          <a:bodyPr/>
          <a:lstStyle/>
          <a:p>
            <a:pPr lvl="0" rtl="1"/>
            <a:r>
              <a:rPr lang="fa-IR" sz="2800" b="1" dirty="0">
                <a:cs typeface="B Titr" panose="00000700000000000000" pitchFamily="2" charset="-78"/>
              </a:rPr>
              <a:t>1</a:t>
            </a:r>
            <a:r>
              <a:rPr lang="fa-IR" sz="2400" b="1" dirty="0">
                <a:cs typeface="B Titr" panose="00000700000000000000" pitchFamily="2" charset="-78"/>
              </a:rPr>
              <a:t>. </a:t>
            </a:r>
            <a:r>
              <a:rPr lang="ar-SA" sz="2400" b="1" dirty="0">
                <a:cs typeface="B Titr" panose="00000700000000000000" pitchFamily="2" charset="-78"/>
              </a:rPr>
              <a:t>ارتباط جمعیت و توسعه اقتصادی در کشورهای در حال گذر</a:t>
            </a:r>
            <a:endParaRPr lang="en-US" sz="2400" dirty="0">
              <a:cs typeface="B Titr" panose="00000700000000000000" pitchFamily="2" charset="-78"/>
            </a:endParaRPr>
          </a:p>
        </p:txBody>
      </p:sp>
      <p:sp>
        <p:nvSpPr>
          <p:cNvPr id="3" name="Subtitle 2"/>
          <p:cNvSpPr>
            <a:spLocks noGrp="1"/>
          </p:cNvSpPr>
          <p:nvPr>
            <p:ph type="subTitle" idx="1"/>
          </p:nvPr>
        </p:nvSpPr>
        <p:spPr>
          <a:xfrm>
            <a:off x="721217" y="1253692"/>
            <a:ext cx="8847786" cy="5009882"/>
          </a:xfrm>
        </p:spPr>
        <p:txBody>
          <a:bodyPr>
            <a:normAutofit fontScale="92500"/>
          </a:bodyPr>
          <a:lstStyle/>
          <a:p>
            <a:pPr rtl="1"/>
            <a:endParaRPr lang="fa-IR" dirty="0"/>
          </a:p>
          <a:p>
            <a:pPr algn="just" rtl="1">
              <a:lnSpc>
                <a:spcPct val="150000"/>
              </a:lnSpc>
            </a:pPr>
            <a:r>
              <a:rPr lang="ar-SA" sz="2400" dirty="0">
                <a:solidFill>
                  <a:schemeClr val="tx1"/>
                </a:solidFill>
                <a:cs typeface="B Nazanin" panose="00000400000000000000" pitchFamily="2" charset="-78"/>
              </a:rPr>
              <a:t>رشد جمعیت در کشورهای در حال گذر می‌تواند فشار زیادی بر منابع اقتصادی و زیرساخت‌ها ایجاد کند. اگرچه افزایش جمعیت می‌تواند نیروی کار بیشتری را فراهم کند، اما بدون سرمایه‌گذاری مناسب در آموزش و بهداشت، این نیروی کار ممکن است بهره‌وری پایین‌تری داشته باشد. توسعه اقتصادی مستلزم برنامه‌ریزی صحیح برای استفاده از منابع انسانی و کاهش فقر است</a:t>
            </a:r>
            <a:r>
              <a:rPr lang="en-US" sz="2400" dirty="0">
                <a:solidFill>
                  <a:schemeClr val="tx1"/>
                </a:solidFill>
                <a:cs typeface="B Nazanin" panose="00000400000000000000" pitchFamily="2" charset="-78"/>
              </a:rPr>
              <a:t>.</a:t>
            </a:r>
          </a:p>
          <a:p>
            <a:pPr algn="just" rtl="1">
              <a:lnSpc>
                <a:spcPct val="150000"/>
              </a:lnSpc>
            </a:pPr>
            <a:r>
              <a:rPr lang="ar-SA" sz="2400" dirty="0">
                <a:solidFill>
                  <a:schemeClr val="tx1"/>
                </a:solidFill>
                <a:cs typeface="B Nazanin" panose="00000400000000000000" pitchFamily="2" charset="-78"/>
              </a:rPr>
              <a:t>رشد جمعیت و تأثیرات آن بر توسعه اقتصادی در کشورهای در حال گذر با کشورهای صنعتی تفاوت‌های قابل توجهی دارد. این کشورها معمولاً با مشکلات اقتصادی و اجتماعی بیشتری مواجه هستند و به دلیل فقر و کمبود سرمایه، رشد جمعیت می‌تواند تأثیرات منفی بر توسعه اقتصادی آن‌ها داشته باشد</a:t>
            </a:r>
            <a:r>
              <a:rPr lang="en-US" sz="2400" dirty="0">
                <a:solidFill>
                  <a:schemeClr val="tx1"/>
                </a:solidFill>
                <a:cs typeface="B Nazanin" panose="00000400000000000000" pitchFamily="2" charset="-78"/>
              </a:rPr>
              <a:t>.</a:t>
            </a:r>
          </a:p>
          <a:p>
            <a:endParaRPr lang="en-US" dirty="0"/>
          </a:p>
        </p:txBody>
      </p:sp>
    </p:spTree>
    <p:extLst>
      <p:ext uri="{BB962C8B-B14F-4D97-AF65-F5344CB8AC3E}">
        <p14:creationId xmlns:p14="http://schemas.microsoft.com/office/powerpoint/2010/main" val="24134352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05308" y="772732"/>
            <a:ext cx="8847786" cy="5164429"/>
          </a:xfrm>
        </p:spPr>
        <p:txBody>
          <a:bodyPr>
            <a:normAutofit fontScale="62500" lnSpcReduction="20000"/>
          </a:bodyPr>
          <a:lstStyle/>
          <a:p>
            <a:pPr rtl="1"/>
            <a:endParaRPr lang="fa-IR" dirty="0"/>
          </a:p>
          <a:p>
            <a:pPr algn="just" rtl="1"/>
            <a:r>
              <a:rPr lang="ar-SA" sz="4000" b="1" i="1" dirty="0">
                <a:solidFill>
                  <a:schemeClr val="tx1"/>
                </a:solidFill>
                <a:cs typeface="B Nazanin" panose="00000400000000000000" pitchFamily="2" charset="-78"/>
              </a:rPr>
              <a:t>نرخ رشد سریع جمعیت در این کشورها آن‌ها را با دو گزینه مواجه می‌کند</a:t>
            </a:r>
            <a:r>
              <a:rPr lang="en-US" sz="4000" b="1" i="1" dirty="0">
                <a:solidFill>
                  <a:schemeClr val="tx1"/>
                </a:solidFill>
                <a:cs typeface="B Nazanin" panose="00000400000000000000" pitchFamily="2" charset="-78"/>
              </a:rPr>
              <a:t>: </a:t>
            </a:r>
          </a:p>
          <a:p>
            <a:pPr algn="just" rtl="1"/>
            <a:r>
              <a:rPr lang="ar-SA" sz="4000" dirty="0">
                <a:solidFill>
                  <a:schemeClr val="tx1"/>
                </a:solidFill>
                <a:cs typeface="B Nazanin" panose="00000400000000000000" pitchFamily="2" charset="-78"/>
              </a:rPr>
              <a:t> </a:t>
            </a:r>
            <a:endParaRPr lang="en-US" sz="4000" dirty="0">
              <a:solidFill>
                <a:schemeClr val="tx1"/>
              </a:solidFill>
              <a:cs typeface="B Nazanin" panose="00000400000000000000" pitchFamily="2" charset="-78"/>
            </a:endParaRPr>
          </a:p>
          <a:p>
            <a:pPr algn="just" rtl="1">
              <a:lnSpc>
                <a:spcPct val="170000"/>
              </a:lnSpc>
              <a:spcBef>
                <a:spcPts val="0"/>
              </a:spcBef>
            </a:pPr>
            <a:r>
              <a:rPr lang="fa-IR" sz="4000" dirty="0">
                <a:solidFill>
                  <a:schemeClr val="tx1"/>
                </a:solidFill>
                <a:cs typeface="B Nazanin" panose="00000400000000000000" pitchFamily="2" charset="-78"/>
              </a:rPr>
              <a:t>1</a:t>
            </a:r>
            <a:r>
              <a:rPr lang="fa-IR" sz="3600" dirty="0">
                <a:solidFill>
                  <a:schemeClr val="tx1"/>
                </a:solidFill>
                <a:cs typeface="B Nazanin" panose="00000400000000000000" pitchFamily="2" charset="-78"/>
              </a:rPr>
              <a:t>. </a:t>
            </a:r>
            <a:r>
              <a:rPr lang="ar-SA" sz="3600" dirty="0">
                <a:solidFill>
                  <a:schemeClr val="tx1"/>
                </a:solidFill>
                <a:cs typeface="B Nazanin" panose="00000400000000000000" pitchFamily="2" charset="-78"/>
              </a:rPr>
              <a:t>افزایش مصرف فعلی و اختصاص بخش بزرگی از درآمدها به تولید و مصرف کالاهای مصرفی</a:t>
            </a:r>
            <a:r>
              <a:rPr lang="en-US" sz="3600" dirty="0">
                <a:solidFill>
                  <a:schemeClr val="tx1"/>
                </a:solidFill>
                <a:cs typeface="B Nazanin" panose="00000400000000000000" pitchFamily="2" charset="-78"/>
              </a:rPr>
              <a:t>.</a:t>
            </a:r>
            <a:endParaRPr lang="fa-IR" sz="3600" dirty="0">
              <a:solidFill>
                <a:schemeClr val="tx1"/>
              </a:solidFill>
              <a:cs typeface="B Nazanin" panose="00000400000000000000" pitchFamily="2" charset="-78"/>
            </a:endParaRPr>
          </a:p>
          <a:p>
            <a:pPr algn="just" rtl="1">
              <a:lnSpc>
                <a:spcPct val="170000"/>
              </a:lnSpc>
              <a:spcBef>
                <a:spcPts val="0"/>
              </a:spcBef>
            </a:pPr>
            <a:r>
              <a:rPr lang="fa-IR" sz="3600" dirty="0">
                <a:solidFill>
                  <a:schemeClr val="tx1"/>
                </a:solidFill>
                <a:cs typeface="B Nazanin" panose="00000400000000000000" pitchFamily="2" charset="-78"/>
              </a:rPr>
              <a:t>2. </a:t>
            </a:r>
            <a:r>
              <a:rPr lang="ar-SA" sz="3600" dirty="0">
                <a:solidFill>
                  <a:schemeClr val="tx1"/>
                </a:solidFill>
                <a:cs typeface="B Nazanin" panose="00000400000000000000" pitchFamily="2" charset="-78"/>
              </a:rPr>
              <a:t>کاهش مصرف فعلی و تخصیص بیشتر درآمدها به پس‌انداز و سرمایه‌گذاری برای افزایش مصرف در آینده</a:t>
            </a:r>
            <a:r>
              <a:rPr lang="en-US" sz="3600" dirty="0">
                <a:solidFill>
                  <a:schemeClr val="tx1"/>
                </a:solidFill>
                <a:cs typeface="B Nazanin" panose="00000400000000000000" pitchFamily="2" charset="-78"/>
              </a:rPr>
              <a:t>.</a:t>
            </a:r>
          </a:p>
          <a:p>
            <a:pPr algn="just" rtl="1">
              <a:lnSpc>
                <a:spcPct val="170000"/>
              </a:lnSpc>
              <a:spcBef>
                <a:spcPts val="0"/>
              </a:spcBef>
            </a:pPr>
            <a:r>
              <a:rPr lang="ar-SA" sz="3600" dirty="0">
                <a:solidFill>
                  <a:schemeClr val="tx1"/>
                </a:solidFill>
                <a:cs typeface="B Nazanin" panose="00000400000000000000" pitchFamily="2" charset="-78"/>
              </a:rPr>
              <a:t> توسعه اقتصادی نیازمند انباشت سرمایه است، اما در کشورهای در حال گذر منابع برای سرمایه‌گذاری محدود است. به همین دلیل، رشد سریع جمعیت می‌تواند روند انباشت سرمایه را با مشکل مواجه کند، زیرا بخش زیادی از درآمد صرف تأمین هزینه‌های مصرفی می‌شود و تنها مقدار ناچیزی برای سرمایه‌گذاری باقی می‌ماند</a:t>
            </a:r>
            <a:r>
              <a:rPr lang="en-US" sz="3600" dirty="0">
                <a:solidFill>
                  <a:schemeClr val="tx1"/>
                </a:solidFill>
                <a:cs typeface="B Nazanin" panose="00000400000000000000" pitchFamily="2" charset="-78"/>
              </a:rPr>
              <a:t>.</a:t>
            </a:r>
          </a:p>
          <a:p>
            <a:endParaRPr lang="en-US" dirty="0"/>
          </a:p>
        </p:txBody>
      </p:sp>
    </p:spTree>
    <p:extLst>
      <p:ext uri="{BB962C8B-B14F-4D97-AF65-F5344CB8AC3E}">
        <p14:creationId xmlns:p14="http://schemas.microsoft.com/office/powerpoint/2010/main" val="1092725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313645" y="609305"/>
            <a:ext cx="7960358" cy="756744"/>
          </a:xfrm>
        </p:spPr>
        <p:txBody>
          <a:bodyPr/>
          <a:lstStyle/>
          <a:p>
            <a:pPr rtl="1"/>
            <a:r>
              <a:rPr lang="fa-IR" sz="2000" b="1" dirty="0">
                <a:cs typeface="B Titr" panose="00000700000000000000" pitchFamily="2" charset="-78"/>
              </a:rPr>
              <a:t>2.  </a:t>
            </a:r>
            <a:r>
              <a:rPr lang="ar-SA" sz="2400" dirty="0">
                <a:cs typeface="B Titr" panose="00000700000000000000" pitchFamily="2" charset="-78"/>
              </a:rPr>
              <a:t>ارتباط رشد جمعیت و توسعه بخش کشاورزی در کشورهای در حال گذر</a:t>
            </a:r>
            <a:endParaRPr lang="en-US" sz="2400" dirty="0">
              <a:cs typeface="B Titr" panose="00000700000000000000" pitchFamily="2" charset="-78"/>
            </a:endParaRPr>
          </a:p>
        </p:txBody>
      </p:sp>
      <p:sp>
        <p:nvSpPr>
          <p:cNvPr id="3" name="Subtitle 2"/>
          <p:cNvSpPr>
            <a:spLocks noGrp="1"/>
          </p:cNvSpPr>
          <p:nvPr>
            <p:ph type="subTitle" idx="1"/>
          </p:nvPr>
        </p:nvSpPr>
        <p:spPr>
          <a:xfrm>
            <a:off x="1068946" y="1622739"/>
            <a:ext cx="8205057" cy="3524994"/>
          </a:xfrm>
        </p:spPr>
        <p:txBody>
          <a:bodyPr>
            <a:normAutofit/>
          </a:bodyPr>
          <a:lstStyle/>
          <a:p>
            <a:pPr algn="just" rtl="1">
              <a:lnSpc>
                <a:spcPct val="150000"/>
              </a:lnSpc>
              <a:spcBef>
                <a:spcPts val="0"/>
              </a:spcBef>
            </a:pPr>
            <a:r>
              <a:rPr lang="ar-SA" sz="2000" dirty="0">
                <a:solidFill>
                  <a:schemeClr val="tx1"/>
                </a:solidFill>
                <a:cs typeface="B Nazanin" panose="00000400000000000000" pitchFamily="2" charset="-78"/>
              </a:rPr>
              <a:t>رشد جمعیت نیاز به تولید بیشتر غذا را افزایش می‌دهد که می‌تواند منجر به فشار بر بخش کشاورزی شود. اگر کشاورزی نتواند با این رشد همگام شود، ممکن است به کمبود مواد غذایی و افزایش قیمت‌ها منجر گردد. در عین حال، توسعه کشاورزی می‌تواند با بهبود تکنولوژی و مدیریت منابع، به تأمین نیازهای جمعیت در حال رشد کمک کند</a:t>
            </a:r>
            <a:r>
              <a:rPr lang="en-US" sz="2000" dirty="0">
                <a:solidFill>
                  <a:schemeClr val="tx1"/>
                </a:solidFill>
                <a:cs typeface="B Nazanin" panose="00000400000000000000" pitchFamily="2" charset="-78"/>
              </a:rPr>
              <a:t>.</a:t>
            </a:r>
          </a:p>
        </p:txBody>
      </p:sp>
    </p:spTree>
    <p:extLst>
      <p:ext uri="{BB962C8B-B14F-4D97-AF65-F5344CB8AC3E}">
        <p14:creationId xmlns:p14="http://schemas.microsoft.com/office/powerpoint/2010/main" val="174269137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88643" y="759853"/>
            <a:ext cx="8320966" cy="5473522"/>
          </a:xfrm>
        </p:spPr>
        <p:txBody>
          <a:bodyPr>
            <a:normAutofit/>
          </a:bodyPr>
          <a:lstStyle/>
          <a:p>
            <a:pPr algn="just" rtl="1">
              <a:lnSpc>
                <a:spcPct val="200000"/>
              </a:lnSpc>
              <a:spcBef>
                <a:spcPts val="0"/>
              </a:spcBef>
            </a:pPr>
            <a:r>
              <a:rPr lang="ar-SA" sz="2000" dirty="0">
                <a:solidFill>
                  <a:schemeClr val="tx1"/>
                </a:solidFill>
                <a:cs typeface="B Nazanin" panose="00000400000000000000" pitchFamily="2" charset="-78"/>
              </a:rPr>
              <a:t>رشد جمعیت در کشورهای در حال گذر که بیشتر مردم در مناطق روستایی زندگی می‌کنند، تأثیرات منفی بر بخش کشاورزی دارد. با افزایش جمعیت، نسبت زمین به نیروی کار کاهش می‌یابد و فشار بر منابع کشاورزی بیشتر می‌شود. این امر منجر به افزایش بیکاری پنهان و کاهش بازدهی در کشاورزی می‌شود. در نتیجه، دستمزد کارگران و دهقانان کاهش یافته و تمایل به پس‌انداز و سرمایه‌گذاری نیز کاهش می‌یابد. به دلیل محدودیت‌های مالی، استفاده از تکنولوژی مدرن برای افزایش زمین‌های قابل کشت ممکن نیست. این وضعیت باعث کاهش سطح درآمد و تشدید مشکلات تغذیه‌ای برای جمعیت اضافی می‌شود و در نهایت، رشد جمعیت توسعه بخش کشاورزی را به تأخیر می‌اندازد</a:t>
            </a:r>
            <a:r>
              <a:rPr lang="en-US" sz="2000" dirty="0">
                <a:solidFill>
                  <a:schemeClr val="tx1"/>
                </a:solidFill>
                <a:cs typeface="B Nazanin" panose="00000400000000000000" pitchFamily="2" charset="-78"/>
              </a:rPr>
              <a:t>.</a:t>
            </a:r>
          </a:p>
        </p:txBody>
      </p:sp>
    </p:spTree>
    <p:extLst>
      <p:ext uri="{BB962C8B-B14F-4D97-AF65-F5344CB8AC3E}">
        <p14:creationId xmlns:p14="http://schemas.microsoft.com/office/powerpoint/2010/main" val="52882358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11369" y="901521"/>
            <a:ext cx="8462634" cy="5151549"/>
          </a:xfrm>
        </p:spPr>
        <p:txBody>
          <a:bodyPr>
            <a:normAutofit lnSpcReduction="10000"/>
          </a:bodyPr>
          <a:lstStyle/>
          <a:p>
            <a:pPr algn="just" rtl="1">
              <a:lnSpc>
                <a:spcPct val="200000"/>
              </a:lnSpc>
            </a:pPr>
            <a:r>
              <a:rPr lang="fa-IR" sz="2400" b="1" dirty="0">
                <a:solidFill>
                  <a:schemeClr val="accent1"/>
                </a:solidFill>
                <a:cs typeface="B Titr" panose="00000700000000000000" pitchFamily="2" charset="-78"/>
              </a:rPr>
              <a:t>3.</a:t>
            </a:r>
            <a:r>
              <a:rPr lang="fa-IR" sz="2400" dirty="0">
                <a:solidFill>
                  <a:schemeClr val="accent1"/>
                </a:solidFill>
                <a:cs typeface="B Titr" panose="00000700000000000000" pitchFamily="2" charset="-78"/>
              </a:rPr>
              <a:t> </a:t>
            </a:r>
            <a:r>
              <a:rPr lang="ar-SA" sz="2400" dirty="0">
                <a:solidFill>
                  <a:schemeClr val="accent1"/>
                </a:solidFill>
                <a:cs typeface="B Titr" panose="00000700000000000000" pitchFamily="2" charset="-78"/>
              </a:rPr>
              <a:t>ارتباط رشد جمعیت و اشتغال در کشورهای در حال گذر</a:t>
            </a:r>
            <a:endParaRPr lang="en-US" sz="2400" dirty="0">
              <a:solidFill>
                <a:schemeClr val="accent1"/>
              </a:solidFill>
              <a:cs typeface="B Titr" panose="00000700000000000000" pitchFamily="2" charset="-78"/>
            </a:endParaRPr>
          </a:p>
          <a:p>
            <a:pPr algn="just" rtl="1">
              <a:lnSpc>
                <a:spcPct val="150000"/>
              </a:lnSpc>
              <a:spcBef>
                <a:spcPts val="0"/>
              </a:spcBef>
            </a:pPr>
            <a:r>
              <a:rPr lang="ar-SA" sz="2000" dirty="0">
                <a:solidFill>
                  <a:schemeClr val="tx1"/>
                </a:solidFill>
                <a:cs typeface="B Nazanin" panose="00000400000000000000" pitchFamily="2" charset="-78"/>
              </a:rPr>
              <a:t>رشد جمعیت می‌تواند به افزایش نیروی کار منجر شود، اما اگر فرصت‌های شغلی کافی وجود نداشته باشد، می‌تواند بیکاری را افزایش دهد. کشورهای در حال گذر باید به ایجاد شغل‌های جدید و بهبود مهارت‌های نیروی کار توجه کنند تا از مزایای رشد جمعیت بهره‌برداری کنند</a:t>
            </a:r>
            <a:r>
              <a:rPr lang="en-US" sz="2000" dirty="0">
                <a:solidFill>
                  <a:schemeClr val="tx1"/>
                </a:solidFill>
                <a:cs typeface="B Nazanin" panose="00000400000000000000" pitchFamily="2" charset="-78"/>
              </a:rPr>
              <a:t>.</a:t>
            </a:r>
          </a:p>
          <a:p>
            <a:pPr algn="just" rtl="1">
              <a:lnSpc>
                <a:spcPct val="150000"/>
              </a:lnSpc>
              <a:spcBef>
                <a:spcPts val="0"/>
              </a:spcBef>
            </a:pPr>
            <a:r>
              <a:rPr lang="ar-SA" sz="2000" dirty="0">
                <a:solidFill>
                  <a:schemeClr val="tx1"/>
                </a:solidFill>
                <a:cs typeface="B Nazanin" panose="00000400000000000000" pitchFamily="2" charset="-78"/>
              </a:rPr>
              <a:t> </a:t>
            </a:r>
            <a:endParaRPr lang="en-US" sz="2000" dirty="0">
              <a:solidFill>
                <a:schemeClr val="tx1"/>
              </a:solidFill>
              <a:cs typeface="B Nazanin" panose="00000400000000000000" pitchFamily="2" charset="-78"/>
            </a:endParaRPr>
          </a:p>
          <a:p>
            <a:pPr algn="just">
              <a:lnSpc>
                <a:spcPct val="150000"/>
              </a:lnSpc>
              <a:spcBef>
                <a:spcPts val="0"/>
              </a:spcBef>
            </a:pPr>
            <a:r>
              <a:rPr lang="ar-SA" sz="2000" dirty="0">
                <a:solidFill>
                  <a:schemeClr val="tx1"/>
                </a:solidFill>
                <a:cs typeface="B Nazanin" panose="00000400000000000000" pitchFamily="2" charset="-78"/>
              </a:rPr>
              <a:t>رشد سریع جمعیت در کشورهای در حال گذر منجر به افزایش بی‌کاری آشکار و پنهان می‌شود. با افزایش جمعیت، تعداد افرادی که توانایی کار دارند نیز بالا می‌رود، اما به دلیل کمبود منابع و سرمایه، امکان ایجاد اشتغال جدید وجود ندارد. این وضعیت باعث کاهش درآمد قابل تصرف می‌شود که به نوبه خود منجر به کاهش پس‌انداز و سرمایه‌گذاری </a:t>
            </a:r>
            <a:r>
              <a:rPr lang="fa-IR" sz="2000" dirty="0">
                <a:solidFill>
                  <a:schemeClr val="tx1"/>
                </a:solidFill>
                <a:cs typeface="B Nazanin" panose="00000400000000000000" pitchFamily="2" charset="-78"/>
              </a:rPr>
              <a:t>     م</a:t>
            </a:r>
            <a:r>
              <a:rPr lang="ar-SA" sz="2000" dirty="0">
                <a:solidFill>
                  <a:schemeClr val="tx1"/>
                </a:solidFill>
                <a:cs typeface="B Nazanin" panose="00000400000000000000" pitchFamily="2" charset="-78"/>
              </a:rPr>
              <a:t>ی‌گردد. در نتیجه، فرآیند انباشته شدن سرمایه متوقف می‌شود</a:t>
            </a:r>
            <a:r>
              <a:rPr lang="fa-IR" sz="2000" dirty="0">
                <a:solidFill>
                  <a:schemeClr val="tx1"/>
                </a:solidFill>
                <a:cs typeface="B Nazanin" panose="00000400000000000000" pitchFamily="2" charset="-78"/>
              </a:rPr>
              <a:t> .                             </a:t>
            </a:r>
          </a:p>
          <a:p>
            <a:pPr algn="just">
              <a:lnSpc>
                <a:spcPct val="150000"/>
              </a:lnSpc>
              <a:spcBef>
                <a:spcPts val="0"/>
              </a:spcBef>
            </a:pPr>
            <a:r>
              <a:rPr lang="fa-IR" sz="2000" dirty="0">
                <a:cs typeface="B Nazanin" panose="00000400000000000000" pitchFamily="2" charset="-78"/>
              </a:rPr>
              <a:t>      </a:t>
            </a:r>
            <a:endParaRPr lang="en-US" sz="2000" dirty="0">
              <a:cs typeface="B Nazanin" panose="00000400000000000000" pitchFamily="2" charset="-78"/>
            </a:endParaRPr>
          </a:p>
        </p:txBody>
      </p:sp>
    </p:spTree>
    <p:extLst>
      <p:ext uri="{BB962C8B-B14F-4D97-AF65-F5344CB8AC3E}">
        <p14:creationId xmlns:p14="http://schemas.microsoft.com/office/powerpoint/2010/main" val="33295401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78337" y="669701"/>
            <a:ext cx="8411117" cy="656379"/>
          </a:xfrm>
        </p:spPr>
        <p:txBody>
          <a:bodyPr/>
          <a:lstStyle/>
          <a:p>
            <a:pPr rtl="1"/>
            <a:r>
              <a:rPr lang="fa-IR" sz="2000" b="1" dirty="0">
                <a:cs typeface="B Titr" panose="00000700000000000000" pitchFamily="2" charset="-78"/>
              </a:rPr>
              <a:t>4</a:t>
            </a:r>
            <a:r>
              <a:rPr lang="fa-IR" sz="2400" b="1" dirty="0">
                <a:cs typeface="B Titr" panose="00000700000000000000" pitchFamily="2" charset="-78"/>
              </a:rPr>
              <a:t>. </a:t>
            </a:r>
            <a:r>
              <a:rPr lang="ar-SA" sz="2400" dirty="0">
                <a:cs typeface="B Titr" panose="00000700000000000000" pitchFamily="2" charset="-78"/>
              </a:rPr>
              <a:t>ارتباط رشد جمعیت و سرمایه‌گذاری زیرساختی اجتماعی</a:t>
            </a:r>
            <a:endParaRPr lang="en-US" sz="2400" dirty="0">
              <a:cs typeface="B Titr" panose="00000700000000000000" pitchFamily="2" charset="-78"/>
            </a:endParaRPr>
          </a:p>
        </p:txBody>
      </p:sp>
      <p:sp>
        <p:nvSpPr>
          <p:cNvPr id="3" name="Subtitle 2"/>
          <p:cNvSpPr>
            <a:spLocks noGrp="1"/>
          </p:cNvSpPr>
          <p:nvPr>
            <p:ph type="subTitle" idx="1"/>
          </p:nvPr>
        </p:nvSpPr>
        <p:spPr>
          <a:xfrm>
            <a:off x="579548" y="1429555"/>
            <a:ext cx="8809906" cy="4932608"/>
          </a:xfrm>
        </p:spPr>
        <p:txBody>
          <a:bodyPr>
            <a:normAutofit/>
          </a:bodyPr>
          <a:lstStyle/>
          <a:p>
            <a:pPr algn="just" rtl="1">
              <a:lnSpc>
                <a:spcPct val="150000"/>
              </a:lnSpc>
              <a:spcBef>
                <a:spcPts val="0"/>
              </a:spcBef>
            </a:pPr>
            <a:r>
              <a:rPr lang="ar-SA" sz="2000" dirty="0">
                <a:solidFill>
                  <a:schemeClr val="tx1"/>
                </a:solidFill>
                <a:cs typeface="B Nazanin" panose="00000400000000000000" pitchFamily="2" charset="-78"/>
              </a:rPr>
              <a:t>رشد جمعیت نیاز به سرمایه‌گذاری در زیرساخت‌های اجتماعی مانند آموزش، بهداشت و مسکن را افزایش می‌دهد. اگر این سرمایه‌گذاری‌ها به موقع و کافی انجام نشود، می‌تواند منجر به مشکلات اجتماعی مانند فقر و نابرابری شود. بنابراین، برنامه‌ریزی صحیح برای سرمایه‌گذاری زیرساختی ضروری است</a:t>
            </a:r>
            <a:r>
              <a:rPr lang="en-US" sz="2000" dirty="0">
                <a:solidFill>
                  <a:schemeClr val="tx1"/>
                </a:solidFill>
                <a:cs typeface="B Nazanin" panose="00000400000000000000" pitchFamily="2" charset="-78"/>
              </a:rPr>
              <a:t>.</a:t>
            </a:r>
          </a:p>
          <a:p>
            <a:pPr algn="just" rtl="1">
              <a:lnSpc>
                <a:spcPct val="150000"/>
              </a:lnSpc>
              <a:spcBef>
                <a:spcPts val="0"/>
              </a:spcBef>
            </a:pPr>
            <a:r>
              <a:rPr lang="ar-SA" sz="2000" dirty="0">
                <a:solidFill>
                  <a:schemeClr val="tx1"/>
                </a:solidFill>
                <a:cs typeface="B Nazanin" panose="00000400000000000000" pitchFamily="2" charset="-78"/>
              </a:rPr>
              <a:t> </a:t>
            </a:r>
            <a:endParaRPr lang="en-US" sz="2000" dirty="0">
              <a:solidFill>
                <a:schemeClr val="tx1"/>
              </a:solidFill>
              <a:cs typeface="B Nazanin" panose="00000400000000000000" pitchFamily="2" charset="-78"/>
            </a:endParaRPr>
          </a:p>
          <a:p>
            <a:pPr algn="just" rtl="1">
              <a:lnSpc>
                <a:spcPct val="150000"/>
              </a:lnSpc>
              <a:spcBef>
                <a:spcPts val="0"/>
              </a:spcBef>
            </a:pPr>
            <a:r>
              <a:rPr lang="ar-SA" sz="2000" dirty="0">
                <a:solidFill>
                  <a:schemeClr val="tx1"/>
                </a:solidFill>
                <a:cs typeface="B Nazanin" panose="00000400000000000000" pitchFamily="2" charset="-78"/>
              </a:rPr>
              <a:t>رشد جمعیت نیاز به سرمایه‌گذاری گسترده در زیرساخت‌های اجتماعی را افزایش می‌دهد و منجر به انتقال منابع از بخش‌های مولد به طرح‌های غیرمولد می‌شود. این کمبود منابع باعث محدودیت دسترسی به خدمات اجتماعی مانند آموزش، بهداشت، مسکن و حمل و نقل برای تمام جمعیت می‌گردد و کیفیت این خدمات کاهش می‌یابد. در نتیجه، کاهش سرمایه‌گذاری در پروژه‌های زیرساختی اجتماعی، ظرفیت‌های تولیدی بالقوه نیروی کار را کاهش داده و نهایتاً به افت کیفیت نیروی انسانی منجر می‌شود</a:t>
            </a:r>
            <a:r>
              <a:rPr lang="en-US" sz="2000" dirty="0">
                <a:solidFill>
                  <a:schemeClr val="tx1"/>
                </a:solidFill>
                <a:cs typeface="B Nazanin" panose="00000400000000000000" pitchFamily="2" charset="-78"/>
              </a:rPr>
              <a:t>.</a:t>
            </a:r>
          </a:p>
          <a:p>
            <a:endParaRPr lang="en-US" dirty="0"/>
          </a:p>
        </p:txBody>
      </p:sp>
    </p:spTree>
    <p:extLst>
      <p:ext uri="{BB962C8B-B14F-4D97-AF65-F5344CB8AC3E}">
        <p14:creationId xmlns:p14="http://schemas.microsoft.com/office/powerpoint/2010/main" val="242792752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amask">
  <a:themeElements>
    <a:clrScheme name="Damask">
      <a:dk1>
        <a:sysClr val="windowText" lastClr="000000"/>
      </a:dk1>
      <a:lt1>
        <a:sysClr val="window" lastClr="FFFFFF"/>
      </a:lt1>
      <a:dk2>
        <a:srgbClr val="2A5B7F"/>
      </a:dk2>
      <a:lt2>
        <a:srgbClr val="ABDAFC"/>
      </a:lt2>
      <a:accent1>
        <a:srgbClr val="9EC544"/>
      </a:accent1>
      <a:accent2>
        <a:srgbClr val="50BEA3"/>
      </a:accent2>
      <a:accent3>
        <a:srgbClr val="4A9CCC"/>
      </a:accent3>
      <a:accent4>
        <a:srgbClr val="9A66CA"/>
      </a:accent4>
      <a:accent5>
        <a:srgbClr val="C54F71"/>
      </a:accent5>
      <a:accent6>
        <a:srgbClr val="DE9C3C"/>
      </a:accent6>
      <a:hlink>
        <a:srgbClr val="6BA9DA"/>
      </a:hlink>
      <a:folHlink>
        <a:srgbClr val="A0BCD3"/>
      </a:folHlink>
    </a:clrScheme>
    <a:fontScheme name="Damask">
      <a:majorFont>
        <a:latin typeface="Bookman Old Style" panose="02050604050505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Rockwell" panose="020606030202050204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amask">
      <a:fillStyleLst>
        <a:solidFill>
          <a:schemeClr val="phClr"/>
        </a:solidFill>
        <a:gradFill rotWithShape="1">
          <a:gsLst>
            <a:gs pos="0">
              <a:schemeClr val="phClr">
                <a:tint val="48000"/>
                <a:satMod val="105000"/>
                <a:lumMod val="110000"/>
              </a:schemeClr>
            </a:gs>
            <a:gs pos="100000">
              <a:schemeClr val="phClr">
                <a:tint val="78000"/>
                <a:satMod val="109000"/>
                <a:lumMod val="100000"/>
              </a:schemeClr>
            </a:gs>
          </a:gsLst>
          <a:lin ang="5400000" scaled="0"/>
        </a:gradFill>
        <a:gradFill rotWithShape="1">
          <a:gsLst>
            <a:gs pos="0">
              <a:schemeClr val="phClr">
                <a:tint val="94000"/>
                <a:satMod val="100000"/>
                <a:lumMod val="104000"/>
              </a:schemeClr>
            </a:gs>
            <a:gs pos="69000">
              <a:schemeClr val="phClr">
                <a:shade val="86000"/>
                <a:satMod val="130000"/>
                <a:lumMod val="102000"/>
              </a:schemeClr>
            </a:gs>
            <a:gs pos="100000">
              <a:schemeClr val="phClr">
                <a:shade val="72000"/>
                <a:satMod val="130000"/>
                <a:lumMod val="100000"/>
              </a:schemeClr>
            </a:gs>
          </a:gsLst>
          <a:lin ang="5400000" scaled="0"/>
        </a:gradFill>
      </a:fillStyleLst>
      <a:lnStyleLst>
        <a:ln w="12700"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50800" dist="38100" dir="5400000" sy="96000" rotWithShape="0">
              <a:srgbClr val="000000">
                <a:alpha val="54000"/>
              </a:srgbClr>
            </a:outerShdw>
          </a:effectLst>
        </a:effectStyle>
        <a:effectStyle>
          <a:effectLst>
            <a:outerShdw blurRad="76200" dist="38100" dir="5400000" algn="ctr" rotWithShape="0">
              <a:srgbClr val="000000">
                <a:alpha val="76000"/>
              </a:srgbClr>
            </a:outerShdw>
          </a:effectLst>
          <a:scene3d>
            <a:camera prst="orthographicFront">
              <a:rot lat="0" lon="0" rev="0"/>
            </a:camera>
            <a:lightRig rig="balanced" dir="t"/>
          </a:scene3d>
          <a:sp3d prstMaterial="matte">
            <a:bevelT w="25400" h="25400" prst="relaxedInset"/>
          </a:sp3d>
        </a:effectStyle>
      </a:effectStyleLst>
      <a:bgFillStyleLst>
        <a:solidFill>
          <a:schemeClr val="phClr"/>
        </a:solidFill>
        <a:solidFill>
          <a:schemeClr val="phClr">
            <a:tint val="95000"/>
            <a:satMod val="170000"/>
          </a:schemeClr>
        </a:solidFill>
        <a:blipFill rotWithShape="1">
          <a:blip xmlns:r="http://schemas.openxmlformats.org/officeDocument/2006/relationships" r:embed="rId1">
            <a:duotone>
              <a:schemeClr val="phClr">
                <a:shade val="18000"/>
                <a:satMod val="160000"/>
                <a:lumMod val="28000"/>
              </a:schemeClr>
              <a:schemeClr val="phClr">
                <a:tint val="95000"/>
                <a:satMod val="160000"/>
                <a:lumMod val="116000"/>
              </a:schemeClr>
            </a:duotone>
          </a:blip>
          <a:stretch/>
        </a:blipFill>
      </a:bgFillStyleLst>
    </a:fmtScheme>
  </a:themeElements>
  <a:objectDefaults/>
  <a:extraClrSchemeLst/>
  <a:extLst>
    <a:ext uri="{05A4C25C-085E-4340-85A3-A5531E510DB2}">
      <thm15:themeFamily xmlns:thm15="http://schemas.microsoft.com/office/thememl/2012/main" name="Damask" id="{F9A299A0-33D0-4E0F-9F3F-7163E3744208}" vid="{746EEEEA-FB6A-406B-B510-531588D54811}"/>
    </a:ext>
  </a:extLst>
</a:theme>
</file>

<file path=docProps/app.xml><?xml version="1.0" encoding="utf-8"?>
<Properties xmlns="http://schemas.openxmlformats.org/officeDocument/2006/extended-properties" xmlns:vt="http://schemas.openxmlformats.org/officeDocument/2006/docPropsVTypes">
  <Template>TM04033921[[fn=Damask]]</Template>
  <TotalTime>5</TotalTime>
  <Words>1318</Words>
  <Application>Microsoft Office PowerPoint</Application>
  <PresentationFormat>Widescreen</PresentationFormat>
  <Paragraphs>46</Paragraphs>
  <Slides>11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vt:i4>
      </vt:variant>
    </vt:vector>
  </HeadingPairs>
  <TitlesOfParts>
    <vt:vector size="15" baseType="lpstr">
      <vt:lpstr>Arial</vt:lpstr>
      <vt:lpstr>Bookman Old Style</vt:lpstr>
      <vt:lpstr>Rockwell</vt:lpstr>
      <vt:lpstr>Damask</vt:lpstr>
      <vt:lpstr>PowerPoint Presentation</vt:lpstr>
      <vt:lpstr>مقدمه</vt:lpstr>
      <vt:lpstr>PowerPoint Presentation</vt:lpstr>
      <vt:lpstr>1. ارتباط جمعیت و توسعه اقتصادی در کشورهای در حال گذر</vt:lpstr>
      <vt:lpstr>PowerPoint Presentation</vt:lpstr>
      <vt:lpstr>2.  ارتباط رشد جمعیت و توسعه بخش کشاورزی در کشورهای در حال گذر</vt:lpstr>
      <vt:lpstr>PowerPoint Presentation</vt:lpstr>
      <vt:lpstr>PowerPoint Presentation</vt:lpstr>
      <vt:lpstr>4. ارتباط رشد جمعیت و سرمایه‌گذاری زیرساختی اجتماعی</vt:lpstr>
      <vt:lpstr>5. ارتباط رشد جمعیت و نیروی کار</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User</dc:creator>
  <cp:lastModifiedBy>User</cp:lastModifiedBy>
  <cp:revision>1</cp:revision>
  <dcterms:created xsi:type="dcterms:W3CDTF">2025-05-22T22:14:48Z</dcterms:created>
  <dcterms:modified xsi:type="dcterms:W3CDTF">2025-05-22T22:20:10Z</dcterms:modified>
</cp:coreProperties>
</file>