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2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5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4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1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0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7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2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8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B8BF8-EB76-4AB0-9E7C-BAE1C4F7A0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358EA-F181-4155-B08C-E7BB2024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امور مالی بین الملل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جلسه چهارم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847" y="632013"/>
            <a:ext cx="10165977" cy="5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تراز پرداختها: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تراز پرداختها نشانگر خلاصه ای از تمام معاملات یک کشور با سایر کشورها </a:t>
            </a:r>
            <a:r>
              <a:rPr lang="fa-IR" dirty="0" smtClean="0"/>
              <a:t>طی یک </a:t>
            </a:r>
            <a:r>
              <a:rPr lang="fa-IR" dirty="0"/>
              <a:t>دوره </a:t>
            </a:r>
            <a:r>
              <a:rPr lang="fa-IR" dirty="0" smtClean="0"/>
              <a:t>مالی مشخص (معمولاً </a:t>
            </a:r>
            <a:r>
              <a:rPr lang="fa-IR" dirty="0"/>
              <a:t>یک </a:t>
            </a:r>
            <a:r>
              <a:rPr lang="fa-IR" dirty="0" smtClean="0"/>
              <a:t>سال) </a:t>
            </a:r>
            <a:r>
              <a:rPr lang="fa-IR" dirty="0"/>
              <a:t>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/>
              <a:t>هدف اصلی تنظیم حساب تراز پرداختها، آ </a:t>
            </a:r>
            <a:r>
              <a:rPr lang="fa-IR" dirty="0" smtClean="0"/>
              <a:t>گاهی دولت </a:t>
            </a:r>
            <a:r>
              <a:rPr lang="fa-IR" dirty="0"/>
              <a:t>از </a:t>
            </a:r>
            <a:r>
              <a:rPr lang="fa-IR" dirty="0" smtClean="0"/>
              <a:t>جایگاه بین </a:t>
            </a:r>
            <a:r>
              <a:rPr lang="fa-IR" dirty="0"/>
              <a:t>المللی کشور و کمک به موقعیت اقتصادی کشور توسط سیاستهای پولی، مالی و </a:t>
            </a:r>
            <a:r>
              <a:rPr lang="fa-IR" dirty="0" smtClean="0"/>
              <a:t>بازرگانی است.</a:t>
            </a:r>
          </a:p>
          <a:p>
            <a:pPr algn="r" rtl="1"/>
            <a:r>
              <a:rPr lang="fa-IR" dirty="0"/>
              <a:t>دولت </a:t>
            </a:r>
            <a:r>
              <a:rPr lang="fa-IR" dirty="0" smtClean="0"/>
              <a:t>ها</a:t>
            </a:r>
            <a:r>
              <a:rPr lang="en-US" dirty="0" smtClean="0"/>
              <a:t> </a:t>
            </a:r>
            <a:r>
              <a:rPr lang="fa-IR" dirty="0" smtClean="0"/>
              <a:t>معمولاً </a:t>
            </a:r>
            <a:r>
              <a:rPr lang="fa-IR" dirty="0"/>
              <a:t>با استفاده از تراز </a:t>
            </a:r>
            <a:r>
              <a:rPr lang="fa-IR" dirty="0" smtClean="0"/>
              <a:t>پرداختها </a:t>
            </a:r>
            <a:r>
              <a:rPr lang="fa-IR" dirty="0"/>
              <a:t>طرف های مهم تجاری خط مشی خود را انتخاب می کنند. اطلاعاتی </a:t>
            </a:r>
            <a:r>
              <a:rPr lang="fa-IR" dirty="0" smtClean="0"/>
              <a:t>که در </a:t>
            </a:r>
            <a:r>
              <a:rPr lang="fa-IR" dirty="0"/>
              <a:t>تراز پرداختهای یک کشور ملاحظه می </a:t>
            </a:r>
            <a:r>
              <a:rPr lang="fa-IR" dirty="0" smtClean="0"/>
              <a:t>شود </a:t>
            </a:r>
            <a:r>
              <a:rPr lang="fa-IR" dirty="0"/>
              <a:t>مورد نیاز بانکها، شرکتها و اشخاصی است که به طور </a:t>
            </a:r>
            <a:r>
              <a:rPr lang="fa-IR" dirty="0" smtClean="0"/>
              <a:t>مستقیم یا </a:t>
            </a:r>
            <a:r>
              <a:rPr lang="fa-IR" dirty="0"/>
              <a:t>غیر مستقیم </a:t>
            </a:r>
            <a:r>
              <a:rPr lang="fa-IR" dirty="0" smtClean="0"/>
              <a:t>درگیر </a:t>
            </a:r>
            <a:r>
              <a:rPr lang="fa-IR" dirty="0"/>
              <a:t>مسائل تجارت و مالیۀ بین الملل هستند.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لازم به ذکر است که تقریباً </a:t>
            </a:r>
            <a:r>
              <a:rPr lang="fa-IR" dirty="0" smtClean="0"/>
              <a:t>میلیون ها معامله </a:t>
            </a:r>
            <a:r>
              <a:rPr lang="fa-IR" dirty="0"/>
              <a:t>ای </a:t>
            </a:r>
            <a:r>
              <a:rPr lang="fa-IR" dirty="0" smtClean="0"/>
              <a:t>که ساکنان یک </a:t>
            </a:r>
            <a:r>
              <a:rPr lang="fa-IR" dirty="0"/>
              <a:t>کشور با سایر کشورهای جهان انجام می دهند، به طور مجزا و انفرادی در تراز پرداختها قید </a:t>
            </a:r>
            <a:r>
              <a:rPr lang="fa-IR" dirty="0" smtClean="0"/>
              <a:t>نشده است، بلکه </a:t>
            </a:r>
            <a:r>
              <a:rPr lang="fa-IR" dirty="0"/>
              <a:t>تراز پرداختها به عنوان یک شرح مختصر، تمام معاملات </a:t>
            </a:r>
            <a:r>
              <a:rPr lang="fa-IR" dirty="0" smtClean="0"/>
              <a:t>بازرگانی </a:t>
            </a:r>
            <a:r>
              <a:rPr lang="fa-IR" dirty="0"/>
              <a:t>را به چند طبقه و </a:t>
            </a:r>
            <a:r>
              <a:rPr lang="fa-IR" dirty="0" smtClean="0"/>
              <a:t>گروه اصلی تقسیم می کند.</a:t>
            </a:r>
          </a:p>
          <a:p>
            <a:pPr algn="r" rtl="1"/>
            <a:r>
              <a:rPr lang="fa-IR" dirty="0"/>
              <a:t>همچنین باید </a:t>
            </a:r>
            <a:r>
              <a:rPr lang="fa-IR" dirty="0" smtClean="0"/>
              <a:t>متذکر </a:t>
            </a:r>
            <a:r>
              <a:rPr lang="fa-IR" dirty="0"/>
              <a:t>شد که تراز پرداختها دورۀ زمانی خاصی را در </a:t>
            </a:r>
            <a:r>
              <a:rPr lang="fa-IR" dirty="0" smtClean="0"/>
              <a:t>بر می گیرند</a:t>
            </a:r>
            <a:r>
              <a:rPr lang="fa-IR" dirty="0"/>
              <a:t>. بنابراین تراز پرداختها عبارت است از جریان کالاها، خدمات، هدایا و داراییهای بین ساکنان </a:t>
            </a:r>
            <a:r>
              <a:rPr lang="fa-IR" dirty="0" smtClean="0"/>
              <a:t>یک کشورو </a:t>
            </a:r>
            <a:r>
              <a:rPr lang="fa-IR" dirty="0"/>
              <a:t>سکنۀ سایر کشورها طی یک "دورۀ زمانی خاص" که معمولاً یک سال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معاملات بدهکار و بستانکار: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288" y="1963271"/>
            <a:ext cx="8903424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آربیتراژ ارز: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آربیتراژ ارز یعنی خرید ارز در یک بازار پولی با قیمت پایین و فروش فوری آن در </a:t>
            </a:r>
            <a:r>
              <a:rPr lang="fa-IR" dirty="0" smtClean="0"/>
              <a:t>بازار پولی دیگر با قیمت بالاتر.</a:t>
            </a:r>
          </a:p>
          <a:p>
            <a:pPr algn="r" rtl="1"/>
            <a:r>
              <a:rPr lang="fa-IR" dirty="0"/>
              <a:t>آربیتراژ ارز برای کسب سود انجام می </a:t>
            </a:r>
            <a:r>
              <a:rPr lang="fa-IR" dirty="0" smtClean="0"/>
              <a:t>گیرد </a:t>
            </a:r>
            <a:r>
              <a:rPr lang="fa-IR" dirty="0"/>
              <a:t>و عمل آربیتراژ در بازارهای ارزی بین الملل تا </a:t>
            </a:r>
            <a:r>
              <a:rPr lang="fa-IR" dirty="0" smtClean="0"/>
              <a:t>زمانی ادامه می </a:t>
            </a:r>
            <a:r>
              <a:rPr lang="fa-IR" dirty="0"/>
              <a:t>یابد که نرخ مبادله ارزها در بازارهای پولی به تدریج یکسان شود و عاملان ارزی نتوانند از </a:t>
            </a:r>
            <a:r>
              <a:rPr lang="fa-IR" dirty="0" smtClean="0"/>
              <a:t>طریق آربیتراژ سود </a:t>
            </a:r>
            <a:r>
              <a:rPr lang="fa-IR" dirty="0"/>
              <a:t>کسب </a:t>
            </a:r>
            <a:r>
              <a:rPr lang="fa-IR" dirty="0" smtClean="0"/>
              <a:t>کنند.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آربیتراژ بهره: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امروز در بازارهای مالی جهان "میزان بهره بانکی" نه تنها در </a:t>
            </a:r>
            <a:r>
              <a:rPr lang="fa-IR" dirty="0" smtClean="0"/>
              <a:t>جذب </a:t>
            </a:r>
            <a:r>
              <a:rPr lang="fa-IR" dirty="0"/>
              <a:t>سرمایه نقش مهمی را ایفا می </a:t>
            </a:r>
            <a:r>
              <a:rPr lang="fa-IR" dirty="0" smtClean="0"/>
              <a:t>کند بلکه در </a:t>
            </a:r>
            <a:r>
              <a:rPr lang="fa-IR" dirty="0"/>
              <a:t>شکل </a:t>
            </a:r>
            <a:r>
              <a:rPr lang="fa-IR" dirty="0" smtClean="0"/>
              <a:t>گیری </a:t>
            </a:r>
            <a:r>
              <a:rPr lang="fa-IR" dirty="0"/>
              <a:t>نرخ ارز نیز بسیار </a:t>
            </a:r>
            <a:r>
              <a:rPr lang="fa-IR" dirty="0" smtClean="0"/>
              <a:t>موثر </a:t>
            </a:r>
            <a:r>
              <a:rPr lang="fa-IR" dirty="0"/>
              <a:t>است. بر اساس آربیتراژ بهره مسیر سرمایه در </a:t>
            </a:r>
            <a:r>
              <a:rPr lang="fa-IR" dirty="0" smtClean="0"/>
              <a:t>بازارهای جهانی بطرف کشوری </a:t>
            </a:r>
            <a:r>
              <a:rPr lang="fa-IR" dirty="0"/>
              <a:t>سرازیر خواهد شد که از سود بانکی </a:t>
            </a:r>
            <a:r>
              <a:rPr lang="fa-IR" dirty="0" smtClean="0"/>
              <a:t>(حقیقی) </a:t>
            </a:r>
            <a:r>
              <a:rPr lang="fa-IR" dirty="0"/>
              <a:t>بالاتری نسبت به دیگر کشورها برخوردار باشد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بنابراین منظور </a:t>
            </a:r>
            <a:r>
              <a:rPr lang="fa-IR" dirty="0"/>
              <a:t>از آربیتراژ بهره کسب سود از تفاوت بین نرخهای بهره در بازارهای پولی بین الملل می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آربیتراژ بهره با پوشش: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سرمایه </a:t>
            </a:r>
            <a:r>
              <a:rPr lang="fa-IR" dirty="0" smtClean="0"/>
              <a:t>گذارانی </a:t>
            </a:r>
            <a:r>
              <a:rPr lang="fa-IR" dirty="0"/>
              <a:t>که مایل به سپرده </a:t>
            </a:r>
            <a:r>
              <a:rPr lang="fa-IR" dirty="0" smtClean="0"/>
              <a:t>گذاری </a:t>
            </a:r>
            <a:r>
              <a:rPr lang="fa-IR" dirty="0"/>
              <a:t>در کشورهای خارجی </a:t>
            </a:r>
            <a:r>
              <a:rPr lang="fa-IR" dirty="0" smtClean="0"/>
              <a:t>هستند معمولا با خطر کاهش </a:t>
            </a:r>
            <a:r>
              <a:rPr lang="fa-IR" dirty="0"/>
              <a:t>ارزش </a:t>
            </a:r>
            <a:r>
              <a:rPr lang="fa-IR" dirty="0" smtClean="0"/>
              <a:t>پول خارجی </a:t>
            </a:r>
            <a:r>
              <a:rPr lang="fa-IR" dirty="0"/>
              <a:t>مواجهه می شوند. </a:t>
            </a:r>
            <a:r>
              <a:rPr lang="fa-IR" dirty="0" smtClean="0"/>
              <a:t>لذا </a:t>
            </a:r>
            <a:r>
              <a:rPr lang="fa-IR" dirty="0"/>
              <a:t>برای جلو </a:t>
            </a:r>
            <a:r>
              <a:rPr lang="fa-IR" dirty="0" smtClean="0"/>
              <a:t>گیری </a:t>
            </a:r>
            <a:r>
              <a:rPr lang="fa-IR" dirty="0"/>
              <a:t>از تضعیف ارزش ارز "آربیتراژ بهره با پوشش" مورد </a:t>
            </a:r>
            <a:r>
              <a:rPr lang="fa-IR" dirty="0" smtClean="0"/>
              <a:t>استفاده قرار می گیرد.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در آربیتراژ بهره با پوشش، سرمایه </a:t>
            </a:r>
            <a:r>
              <a:rPr lang="fa-IR" dirty="0" smtClean="0"/>
              <a:t>گذار </a:t>
            </a:r>
            <a:r>
              <a:rPr lang="fa-IR" dirty="0"/>
              <a:t>پول داخلی را با نرخ نقدی ارز به پول خارجی تبدیل می </a:t>
            </a:r>
            <a:r>
              <a:rPr lang="fa-IR" dirty="0" smtClean="0"/>
              <a:t>کند تا </a:t>
            </a:r>
            <a:r>
              <a:rPr lang="fa-IR" dirty="0"/>
              <a:t>بتواند در کشور مربوطه اقدام به سپرده </a:t>
            </a:r>
            <a:r>
              <a:rPr lang="fa-IR" dirty="0" smtClean="0"/>
              <a:t>گذاری </a:t>
            </a:r>
            <a:r>
              <a:rPr lang="fa-IR" dirty="0"/>
              <a:t>کند. بطور هم زمان سرمایه </a:t>
            </a:r>
            <a:r>
              <a:rPr lang="fa-IR" dirty="0" smtClean="0"/>
              <a:t>گذار </a:t>
            </a:r>
            <a:r>
              <a:rPr lang="fa-IR" dirty="0"/>
              <a:t>مبلغ ارز سپرده </a:t>
            </a:r>
            <a:r>
              <a:rPr lang="fa-IR" dirty="0" smtClean="0"/>
              <a:t>گذاری شده و </a:t>
            </a:r>
            <a:r>
              <a:rPr lang="fa-IR" dirty="0"/>
              <a:t>سود آن را طبق مدت سررسید از طریق معامله سلف پیش فروش کرده تا بتواند سرمایه </a:t>
            </a:r>
            <a:r>
              <a:rPr lang="fa-IR" dirty="0" smtClean="0"/>
              <a:t>خود </a:t>
            </a:r>
            <a:r>
              <a:rPr lang="fa-IR" dirty="0"/>
              <a:t>را </a:t>
            </a:r>
            <a:r>
              <a:rPr lang="fa-IR" dirty="0" smtClean="0"/>
              <a:t>بدون خطر کاهش </a:t>
            </a:r>
            <a:r>
              <a:rPr lang="fa-IR" dirty="0"/>
              <a:t>ارزش آتی نرخ ارز به پول داخلی تبدیل کند.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هجینگ ارز: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منظور از "هجینگ" خرید و فروش ارز در بازار نقدی و یا بازار سلف است و مهمترین </a:t>
            </a:r>
            <a:r>
              <a:rPr lang="fa-IR" dirty="0" smtClean="0"/>
              <a:t>هدفی که </a:t>
            </a:r>
            <a:r>
              <a:rPr lang="fa-IR" dirty="0"/>
              <a:t>در </a:t>
            </a:r>
            <a:r>
              <a:rPr lang="fa-IR" dirty="0" smtClean="0"/>
              <a:t>عملیات هجینگ </a:t>
            </a:r>
            <a:r>
              <a:rPr lang="fa-IR" dirty="0"/>
              <a:t>دنبال می شود، </a:t>
            </a:r>
            <a:r>
              <a:rPr lang="fa-IR" dirty="0" smtClean="0"/>
              <a:t>گریز </a:t>
            </a:r>
            <a:r>
              <a:rPr lang="fa-IR" dirty="0"/>
              <a:t>از خطر تغییر نرخ ارز در آینده و یا </a:t>
            </a:r>
            <a:r>
              <a:rPr lang="fa-IR" dirty="0" smtClean="0"/>
              <a:t>افزایش ضریب اطمینان </a:t>
            </a:r>
            <a:r>
              <a:rPr lang="fa-IR" dirty="0"/>
              <a:t>در </a:t>
            </a:r>
            <a:r>
              <a:rPr lang="fa-IR" dirty="0" smtClean="0"/>
              <a:t>معاملات ارزی است</a:t>
            </a:r>
            <a:r>
              <a:rPr lang="fa-IR" dirty="0"/>
              <a:t>. عملیات هجینگ در بازار ارز بیشتر توسط </a:t>
            </a:r>
            <a:r>
              <a:rPr lang="fa-IR" dirty="0" smtClean="0"/>
              <a:t>بازرگانان</a:t>
            </a:r>
            <a:r>
              <a:rPr lang="fa-IR" dirty="0"/>
              <a:t>، صادرکننده </a:t>
            </a:r>
            <a:r>
              <a:rPr lang="fa-IR" dirty="0" smtClean="0"/>
              <a:t>گان </a:t>
            </a:r>
            <a:r>
              <a:rPr lang="fa-IR" dirty="0"/>
              <a:t>یا واردکننده </a:t>
            </a:r>
            <a:r>
              <a:rPr lang="fa-IR" dirty="0" smtClean="0"/>
              <a:t>گان </a:t>
            </a:r>
            <a:r>
              <a:rPr lang="fa-IR" dirty="0"/>
              <a:t>مورد استفاده </a:t>
            </a:r>
            <a:r>
              <a:rPr lang="fa-IR" dirty="0" smtClean="0"/>
              <a:t>قرار می 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سوداگری یا سفته بازی: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سودا </a:t>
            </a:r>
            <a:r>
              <a:rPr lang="fa-IR" dirty="0" smtClean="0"/>
              <a:t>گری کاملا عکس </a:t>
            </a:r>
            <a:r>
              <a:rPr lang="fa-IR" dirty="0"/>
              <a:t>هجینگ است، زیرا یک سودا </a:t>
            </a:r>
            <a:r>
              <a:rPr lang="fa-IR" dirty="0" smtClean="0"/>
              <a:t>گر </a:t>
            </a:r>
            <a:r>
              <a:rPr lang="fa-IR" dirty="0"/>
              <a:t>یا سفته باز ریسک تغییرات نرخ </a:t>
            </a:r>
            <a:r>
              <a:rPr lang="fa-IR" dirty="0" smtClean="0"/>
              <a:t>ارز را </a:t>
            </a:r>
            <a:r>
              <a:rPr lang="fa-IR" dirty="0"/>
              <a:t>جستجو می </a:t>
            </a:r>
            <a:r>
              <a:rPr lang="fa-IR" dirty="0" smtClean="0"/>
              <a:t>کند و </a:t>
            </a:r>
            <a:r>
              <a:rPr lang="fa-IR" dirty="0"/>
              <a:t>به استقبال نوسانات ارزی می رود. سودا </a:t>
            </a:r>
            <a:r>
              <a:rPr lang="fa-IR" dirty="0" smtClean="0"/>
              <a:t>گران </a:t>
            </a:r>
            <a:r>
              <a:rPr lang="fa-IR" dirty="0"/>
              <a:t>را بنگاهها، </a:t>
            </a:r>
            <a:r>
              <a:rPr lang="fa-IR" dirty="0" smtClean="0"/>
              <a:t>موسسات </a:t>
            </a:r>
            <a:r>
              <a:rPr lang="fa-IR" dirty="0"/>
              <a:t>و اشخاص ثروتمند </a:t>
            </a:r>
            <a:r>
              <a:rPr lang="fa-IR" dirty="0" smtClean="0"/>
              <a:t>تشکیل می دهند وهدف </a:t>
            </a:r>
            <a:r>
              <a:rPr lang="fa-IR" dirty="0"/>
              <a:t>همگی آنها کسب سود از معاملات ارزی 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/>
              <a:t>همانند هجینگ ارز، سودا </a:t>
            </a:r>
            <a:r>
              <a:rPr lang="fa-IR" dirty="0" smtClean="0"/>
              <a:t>گری </a:t>
            </a:r>
            <a:r>
              <a:rPr lang="fa-IR" dirty="0"/>
              <a:t>نیز در بازار نقدی یا </a:t>
            </a:r>
            <a:r>
              <a:rPr lang="fa-IR" dirty="0" smtClean="0"/>
              <a:t>سلف ارز </a:t>
            </a:r>
            <a:r>
              <a:rPr lang="fa-IR" dirty="0"/>
              <a:t>انجام می </a:t>
            </a:r>
            <a:r>
              <a:rPr lang="fa-IR" dirty="0" smtClean="0"/>
              <a:t>گیرد.</a:t>
            </a:r>
          </a:p>
          <a:p>
            <a:endParaRPr lang="fa-IR" dirty="0"/>
          </a:p>
          <a:p>
            <a:pPr algn="r" rtl="1"/>
            <a:r>
              <a:rPr lang="fa-IR" dirty="0"/>
              <a:t>در صورتیکه سودا </a:t>
            </a:r>
            <a:r>
              <a:rPr lang="fa-IR" dirty="0" smtClean="0"/>
              <a:t>گر </a:t>
            </a:r>
            <a:r>
              <a:rPr lang="fa-IR" dirty="0"/>
              <a:t>در "بازار نقدی ارز" به این نتیجه </a:t>
            </a:r>
            <a:r>
              <a:rPr lang="fa-IR" dirty="0" smtClean="0"/>
              <a:t>برسد که </a:t>
            </a:r>
            <a:r>
              <a:rPr lang="fa-IR" dirty="0"/>
              <a:t>ارزش </a:t>
            </a:r>
            <a:r>
              <a:rPr lang="fa-IR" dirty="0" smtClean="0"/>
              <a:t>یک واحد پولی مثلا </a:t>
            </a:r>
            <a:r>
              <a:rPr lang="fa-IR" dirty="0"/>
              <a:t>در سه ماه آینده افزایش خواهد یافت، اقدام به خرید چنین واحد پولی کرده و این </a:t>
            </a:r>
            <a:r>
              <a:rPr lang="fa-IR" dirty="0" smtClean="0"/>
              <a:t>مبلغ </a:t>
            </a:r>
            <a:r>
              <a:rPr lang="fa-IR" dirty="0"/>
              <a:t>را در </a:t>
            </a:r>
            <a:r>
              <a:rPr lang="fa-IR" dirty="0" smtClean="0"/>
              <a:t>بانک خود ذخیره </a:t>
            </a:r>
            <a:r>
              <a:rPr lang="fa-IR" dirty="0"/>
              <a:t>می کند تا در موقع مناسب آنرا بفروش برساند. ا </a:t>
            </a:r>
            <a:r>
              <a:rPr lang="fa-IR" dirty="0" smtClean="0"/>
              <a:t>گر </a:t>
            </a:r>
            <a:r>
              <a:rPr lang="fa-IR" dirty="0"/>
              <a:t>سودا </a:t>
            </a:r>
            <a:r>
              <a:rPr lang="fa-IR" dirty="0" smtClean="0"/>
              <a:t>گر </a:t>
            </a:r>
            <a:r>
              <a:rPr lang="fa-IR" dirty="0"/>
              <a:t>تغییرات نرخ ارز را درست </a:t>
            </a:r>
            <a:r>
              <a:rPr lang="fa-IR" dirty="0" smtClean="0"/>
              <a:t>پیش بینی کرده باشد </a:t>
            </a:r>
            <a:r>
              <a:rPr lang="fa-IR" dirty="0"/>
              <a:t>سود می برد، در غیر این صورت متحمل زیان خواهد شد. بنابراین مبنای اطلاعاتی خرید یا </a:t>
            </a:r>
            <a:r>
              <a:rPr lang="fa-IR" dirty="0" smtClean="0"/>
              <a:t>فروش یک ارز </a:t>
            </a:r>
            <a:r>
              <a:rPr lang="fa-IR" dirty="0"/>
              <a:t>خاص در زمان مناسب جهت کسب سود حائز </a:t>
            </a:r>
            <a:r>
              <a:rPr lang="fa-IR" dirty="0" smtClean="0"/>
              <a:t>اهمیت </a:t>
            </a:r>
            <a:r>
              <a:rPr lang="fa-IR" smtClean="0"/>
              <a:t>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نرخ تعادلی ارز: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نرخ تعادلی ارز بین دو واحد پولی </a:t>
            </a:r>
            <a:r>
              <a:rPr lang="fa-IR" dirty="0" smtClean="0"/>
              <a:t>(برای </a:t>
            </a:r>
            <a:r>
              <a:rPr lang="fa-IR" dirty="0"/>
              <a:t>مثال بین دلار آمریکا و یورو </a:t>
            </a:r>
            <a:r>
              <a:rPr lang="fa-IR" dirty="0" smtClean="0"/>
              <a:t>اروپا) زمانی بدست می آید که ارزش یک </a:t>
            </a:r>
            <a:r>
              <a:rPr lang="fa-IR" dirty="0"/>
              <a:t>واحد پولی در برابر پولهای خارجی با توجه به شرایط اقتصادی کشور مربوطه </a:t>
            </a:r>
            <a:r>
              <a:rPr lang="fa-IR" dirty="0" smtClean="0"/>
              <a:t>بخصوص از نظر قدرت وسیستم </a:t>
            </a:r>
            <a:r>
              <a:rPr lang="fa-IR" dirty="0"/>
              <a:t>اقتصادی، میزان نرخ </a:t>
            </a:r>
            <a:r>
              <a:rPr lang="fa-IR" dirty="0" smtClean="0"/>
              <a:t>تورم </a:t>
            </a:r>
            <a:r>
              <a:rPr lang="fa-IR" dirty="0"/>
              <a:t>، </a:t>
            </a:r>
            <a:r>
              <a:rPr lang="fa-IR" dirty="0" smtClean="0"/>
              <a:t>نرخ بهره بانکی </a:t>
            </a:r>
            <a:r>
              <a:rPr lang="fa-IR" dirty="0"/>
              <a:t>، </a:t>
            </a:r>
            <a:r>
              <a:rPr lang="fa-IR" dirty="0" smtClean="0"/>
              <a:t>میزان کسری بودجه </a:t>
            </a:r>
            <a:r>
              <a:rPr lang="fa-IR" dirty="0"/>
              <a:t>، </a:t>
            </a:r>
            <a:r>
              <a:rPr lang="fa-IR" dirty="0" smtClean="0"/>
              <a:t>مقدار ذخایر </a:t>
            </a:r>
            <a:r>
              <a:rPr lang="fa-IR" dirty="0"/>
              <a:t>ارزی و </a:t>
            </a:r>
            <a:r>
              <a:rPr lang="fa-IR" dirty="0" smtClean="0"/>
              <a:t>دیگر</a:t>
            </a:r>
            <a:r>
              <a:rPr lang="fa-IR" dirty="0"/>
              <a:t> </a:t>
            </a:r>
            <a:r>
              <a:rPr lang="fa-IR" dirty="0" smtClean="0"/>
              <a:t>شاخص های </a:t>
            </a:r>
            <a:r>
              <a:rPr lang="fa-IR" dirty="0"/>
              <a:t>اقتصادی </a:t>
            </a:r>
            <a:r>
              <a:rPr lang="fa-IR" dirty="0" smtClean="0"/>
              <a:t>(از </a:t>
            </a:r>
            <a:r>
              <a:rPr lang="fa-IR" dirty="0"/>
              <a:t>جمله سیاست ارزی، سیاست پولی و سیاست </a:t>
            </a:r>
            <a:r>
              <a:rPr lang="fa-IR" dirty="0" smtClean="0"/>
              <a:t>بازرگانی) بر مبنای اصول بازار شکل</a:t>
            </a:r>
            <a:r>
              <a:rPr lang="fa-IR" dirty="0"/>
              <a:t> </a:t>
            </a:r>
            <a:r>
              <a:rPr lang="fa-IR" dirty="0" smtClean="0"/>
              <a:t>بگیرد</a:t>
            </a:r>
            <a:r>
              <a:rPr lang="fa-IR" dirty="0"/>
              <a:t>. در چنین حالتی ما شاهد ثبات در بازار ارز و عدم تمایل فعالین اقتصادی در تغییر نرخ ارز خواهیم بود.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212" y="645459"/>
            <a:ext cx="9807386" cy="52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460812"/>
            <a:ext cx="9601200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856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امور مالی بین الملل</vt:lpstr>
      <vt:lpstr>آربیتراژ ارز:</vt:lpstr>
      <vt:lpstr>آربیتراژ بهره:</vt:lpstr>
      <vt:lpstr>آربیتراژ بهره با پوشش:</vt:lpstr>
      <vt:lpstr>هجینگ ارز:</vt:lpstr>
      <vt:lpstr>سوداگری یا سفته بازی:</vt:lpstr>
      <vt:lpstr>نرخ تعادلی ارز:</vt:lpstr>
      <vt:lpstr>PowerPoint Presentation</vt:lpstr>
      <vt:lpstr>PowerPoint Presentation</vt:lpstr>
      <vt:lpstr>PowerPoint Presentation</vt:lpstr>
      <vt:lpstr>تراز پرداختها:</vt:lpstr>
      <vt:lpstr>PowerPoint Presentation</vt:lpstr>
      <vt:lpstr>معاملات بدهکار و بستانکار: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امور مالی بین الملل</dc:title>
  <dc:creator>User</dc:creator>
  <cp:lastModifiedBy>User</cp:lastModifiedBy>
  <cp:revision>10</cp:revision>
  <dcterms:created xsi:type="dcterms:W3CDTF">2020-11-03T18:35:46Z</dcterms:created>
  <dcterms:modified xsi:type="dcterms:W3CDTF">2020-11-04T06:00:11Z</dcterms:modified>
</cp:coreProperties>
</file>