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6" r:id="rId3"/>
    <p:sldId id="257" r:id="rId4"/>
    <p:sldId id="258"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5C1D439-3F64-400D-9D62-26F65D066E7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1ABDA-7446-496B-AF93-113356800F5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96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1D439-3F64-400D-9D62-26F65D066E7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97699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1D439-3F64-400D-9D62-26F65D066E7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1ABDA-7446-496B-AF93-113356800F5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889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C1D439-3F64-400D-9D62-26F65D066E7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283910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C1D439-3F64-400D-9D62-26F65D066E70}"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1ABDA-7446-496B-AF93-113356800F5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045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C1D439-3F64-400D-9D62-26F65D066E7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256036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C1D439-3F64-400D-9D62-26F65D066E70}" type="datetimeFigureOut">
              <a:rPr lang="en-US" smtClean="0"/>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378630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C1D439-3F64-400D-9D62-26F65D066E70}" type="datetimeFigureOut">
              <a:rPr lang="en-US" smtClean="0"/>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3576439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1D439-3F64-400D-9D62-26F65D066E70}"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162068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5C1D439-3F64-400D-9D62-26F65D066E7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1ABDA-7446-496B-AF93-113356800F5E}" type="slidenum">
              <a:rPr lang="en-US" smtClean="0"/>
              <a:t>‹#›</a:t>
            </a:fld>
            <a:endParaRPr lang="en-US"/>
          </a:p>
        </p:txBody>
      </p:sp>
    </p:spTree>
    <p:extLst>
      <p:ext uri="{BB962C8B-B14F-4D97-AF65-F5344CB8AC3E}">
        <p14:creationId xmlns:p14="http://schemas.microsoft.com/office/powerpoint/2010/main" val="55511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C1D439-3F64-400D-9D62-26F65D066E70}"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1ABDA-7446-496B-AF93-113356800F5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962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C1D439-3F64-400D-9D62-26F65D066E70}" type="datetimeFigureOut">
              <a:rPr lang="en-US" smtClean="0"/>
              <a:t>10/13/2020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8B1ABDA-7446-496B-AF93-113356800F5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8500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جلسه دوم</a:t>
            </a:r>
            <a:endParaRPr lang="en-US" dirty="0"/>
          </a:p>
        </p:txBody>
      </p:sp>
      <p:sp>
        <p:nvSpPr>
          <p:cNvPr id="3" name="Subtitle 2"/>
          <p:cNvSpPr>
            <a:spLocks noGrp="1"/>
          </p:cNvSpPr>
          <p:nvPr>
            <p:ph type="subTitle" idx="1"/>
          </p:nvPr>
        </p:nvSpPr>
        <p:spPr/>
        <p:txBody>
          <a:bodyPr>
            <a:normAutofit/>
          </a:bodyPr>
          <a:lstStyle/>
          <a:p>
            <a:r>
              <a:rPr lang="fa-IR" sz="3600" dirty="0" smtClean="0"/>
              <a:t>اقتصاد کلان</a:t>
            </a:r>
            <a:endParaRPr lang="en-US" sz="3600" dirty="0"/>
          </a:p>
        </p:txBody>
      </p:sp>
    </p:spTree>
    <p:extLst>
      <p:ext uri="{BB962C8B-B14F-4D97-AF65-F5344CB8AC3E}">
        <p14:creationId xmlns:p14="http://schemas.microsoft.com/office/powerpoint/2010/main" val="320404257"/>
      </p:ext>
    </p:extLst>
  </p:cSld>
  <p:clrMapOvr>
    <a:masterClrMapping/>
  </p:clrMapOvr>
  <mc:AlternateContent xmlns:mc="http://schemas.openxmlformats.org/markup-compatibility/2006" xmlns:p14="http://schemas.microsoft.com/office/powerpoint/2010/main">
    <mc:Choice Requires="p14">
      <p:transition spd="slow" p14:dur="2000" advTm="11711"/>
    </mc:Choice>
    <mc:Fallback xmlns="">
      <p:transition spd="slow" advTm="1171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pPr algn="just" rtl="1"/>
            <a:r>
              <a:rPr lang="fa-IR" sz="2800" dirty="0" smtClean="0"/>
              <a:t>پس در مدل کنونی زمانی تعادل وجود دارد که پس انداز و سرمایه گذاری برنامه ریزی شده برابر باشد . </a:t>
            </a:r>
          </a:p>
          <a:p>
            <a:pPr algn="just" rtl="1"/>
            <a:r>
              <a:rPr lang="fa-IR" sz="2800" dirty="0" smtClean="0"/>
              <a:t>چون پس انداز سبب می شود که قسمتی از درآمد از چرخه خرید و فروش خارج شده و صرف خرید نشود به آن تراوش یا نشت گفته می شود .</a:t>
            </a:r>
          </a:p>
          <a:p>
            <a:pPr algn="just" rtl="1"/>
            <a:r>
              <a:rPr lang="fa-IR" sz="2800" dirty="0" smtClean="0"/>
              <a:t>چون سرمایه گذاری سبب می شود که در چرخه خرید و فروش پول برای خرید وارد شود به آن تزریق گفته می شود .</a:t>
            </a:r>
            <a:endParaRPr lang="en-US" sz="2800" dirty="0"/>
          </a:p>
        </p:txBody>
      </p:sp>
    </p:spTree>
    <p:extLst>
      <p:ext uri="{BB962C8B-B14F-4D97-AF65-F5344CB8AC3E}">
        <p14:creationId xmlns:p14="http://schemas.microsoft.com/office/powerpoint/2010/main" val="213383230"/>
      </p:ext>
    </p:extLst>
  </p:cSld>
  <p:clrMapOvr>
    <a:masterClrMapping/>
  </p:clrMapOvr>
  <mc:AlternateContent xmlns:mc="http://schemas.openxmlformats.org/markup-compatibility/2006" xmlns:p14="http://schemas.microsoft.com/office/powerpoint/2010/main">
    <mc:Choice Requires="p14">
      <p:transition spd="slow" p14:dur="2000" advTm="66008"/>
    </mc:Choice>
    <mc:Fallback xmlns="">
      <p:transition spd="slow" advTm="6600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solidFill>
                  <a:srgbClr val="FF0000"/>
                </a:solidFill>
              </a:rPr>
              <a:t>سرمایه گذاری برنامه ریزی نشده یا تغییرات ناخواسته در موجودی انبار :</a:t>
            </a:r>
            <a:endParaRPr lang="en-US" dirty="0">
              <a:solidFill>
                <a:srgbClr val="FF0000"/>
              </a:solidFill>
            </a:endParaRPr>
          </a:p>
        </p:txBody>
      </p:sp>
      <p:sp>
        <p:nvSpPr>
          <p:cNvPr id="2" name="Content Placeholder 1"/>
          <p:cNvSpPr>
            <a:spLocks noGrp="1"/>
          </p:cNvSpPr>
          <p:nvPr>
            <p:ph idx="1"/>
          </p:nvPr>
        </p:nvSpPr>
        <p:spPr/>
        <p:txBody>
          <a:bodyPr/>
          <a:lstStyle/>
          <a:p>
            <a:pPr algn="just" rtl="1"/>
            <a:r>
              <a:rPr lang="fa-IR" dirty="0" smtClean="0"/>
              <a:t>آن بخشی از تغییرات موجودی انبار است که بنا به تمایل و برنامه بنگاه ها صورت نگرفته است .</a:t>
            </a:r>
          </a:p>
          <a:p>
            <a:pPr algn="r" rtl="1"/>
            <a:r>
              <a:rPr lang="en-US" dirty="0" err="1" smtClean="0"/>
              <a:t>I</a:t>
            </a:r>
            <a:r>
              <a:rPr lang="en-US" baseline="-25000" dirty="0" err="1" smtClean="0"/>
              <a:t>up</a:t>
            </a:r>
            <a:r>
              <a:rPr lang="en-US" dirty="0" smtClean="0"/>
              <a:t>= </a:t>
            </a:r>
            <a:r>
              <a:rPr lang="en-US" dirty="0" err="1" smtClean="0"/>
              <a:t>y</a:t>
            </a:r>
            <a:r>
              <a:rPr lang="en-US" baseline="30000" dirty="0" err="1" smtClean="0"/>
              <a:t>s</a:t>
            </a:r>
            <a:r>
              <a:rPr lang="en-US" dirty="0" smtClean="0"/>
              <a:t> - y</a:t>
            </a:r>
            <a:r>
              <a:rPr lang="en-US" baseline="30000" dirty="0" smtClean="0"/>
              <a:t>d</a:t>
            </a:r>
            <a:endParaRPr lang="en-US" dirty="0" smtClean="0"/>
          </a:p>
          <a:p>
            <a:pPr algn="just" rtl="1"/>
            <a:r>
              <a:rPr lang="fa-IR" dirty="0" smtClean="0"/>
              <a:t>پس در حالت تعادل که عرضه و تقاضا با هم برابر هستند ، تغییرات ناخواسته در موجودی انبار صفر می باشد که آن هم نشانه تعادل است.</a:t>
            </a:r>
          </a:p>
          <a:p>
            <a:pPr algn="r" rtl="1"/>
            <a:r>
              <a:rPr lang="en-US" dirty="0" err="1" smtClean="0"/>
              <a:t>I</a:t>
            </a:r>
            <a:r>
              <a:rPr lang="en-US" baseline="-25000" dirty="0" err="1" smtClean="0"/>
              <a:t>up</a:t>
            </a:r>
            <a:r>
              <a:rPr lang="en-US" dirty="0" smtClean="0"/>
              <a:t>= 0</a:t>
            </a:r>
            <a:r>
              <a:rPr lang="fa-IR" dirty="0" smtClean="0"/>
              <a:t>    تعادل</a:t>
            </a:r>
            <a:endParaRPr lang="en-US" dirty="0" smtClean="0"/>
          </a:p>
          <a:p>
            <a:pPr algn="r" rtl="1"/>
            <a:endParaRPr lang="fa-IR" dirty="0" smtClean="0"/>
          </a:p>
          <a:p>
            <a:pPr algn="r" rtl="1"/>
            <a:endParaRPr lang="fa-IR" dirty="0" smtClean="0"/>
          </a:p>
        </p:txBody>
      </p:sp>
    </p:spTree>
    <p:extLst>
      <p:ext uri="{BB962C8B-B14F-4D97-AF65-F5344CB8AC3E}">
        <p14:creationId xmlns:p14="http://schemas.microsoft.com/office/powerpoint/2010/main" val="2013706658"/>
      </p:ext>
    </p:extLst>
  </p:cSld>
  <p:clrMapOvr>
    <a:masterClrMapping/>
  </p:clrMapOvr>
  <mc:AlternateContent xmlns:mc="http://schemas.openxmlformats.org/markup-compatibility/2006" xmlns:p14="http://schemas.microsoft.com/office/powerpoint/2010/main">
    <mc:Choice Requires="p14">
      <p:transition spd="slow" p14:dur="2000" advTm="76161"/>
    </mc:Choice>
    <mc:Fallback xmlns="">
      <p:transition spd="slow" advTm="7616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بررسی عدم تعادل و علت آن :</a:t>
            </a:r>
            <a:endParaRPr lang="en-US" dirty="0">
              <a:solidFill>
                <a:srgbClr val="FF0000"/>
              </a:solidFill>
            </a:endParaRPr>
          </a:p>
        </p:txBody>
      </p:sp>
      <p:sp>
        <p:nvSpPr>
          <p:cNvPr id="2" name="Content Placeholder 1"/>
          <p:cNvSpPr>
            <a:spLocks noGrp="1"/>
          </p:cNvSpPr>
          <p:nvPr>
            <p:ph idx="1"/>
          </p:nvPr>
        </p:nvSpPr>
        <p:spPr/>
        <p:txBody>
          <a:bodyPr/>
          <a:lstStyle/>
          <a:p>
            <a:pPr algn="r" rtl="1"/>
            <a:r>
              <a:rPr lang="fa-IR" dirty="0" smtClean="0"/>
              <a:t>دو حالت عدم تعادل قابل تصور است :</a:t>
            </a:r>
          </a:p>
          <a:p>
            <a:pPr algn="r" rtl="1"/>
            <a:r>
              <a:rPr lang="fa-IR" dirty="0" smtClean="0"/>
              <a:t>1- اضافه عرضه   </a:t>
            </a:r>
            <a:r>
              <a:rPr lang="en-US" dirty="0" err="1" smtClean="0"/>
              <a:t>y</a:t>
            </a:r>
            <a:r>
              <a:rPr lang="en-US" baseline="30000" dirty="0" err="1" smtClean="0"/>
              <a:t>s</a:t>
            </a:r>
            <a:r>
              <a:rPr lang="en-US" dirty="0" smtClean="0"/>
              <a:t>&gt; y</a:t>
            </a:r>
            <a:r>
              <a:rPr lang="en-US" baseline="30000" dirty="0" smtClean="0"/>
              <a:t>d</a:t>
            </a:r>
            <a:endParaRPr lang="en-US" dirty="0" smtClean="0"/>
          </a:p>
          <a:p>
            <a:pPr algn="r" rtl="1"/>
            <a:r>
              <a:rPr lang="fa-IR" dirty="0" smtClean="0"/>
              <a:t>پس در این حالت </a:t>
            </a:r>
            <a:r>
              <a:rPr lang="en-US" dirty="0" smtClean="0"/>
              <a:t>S &gt; I</a:t>
            </a:r>
          </a:p>
          <a:p>
            <a:pPr algn="r" rtl="1"/>
            <a:r>
              <a:rPr lang="fa-IR" dirty="0" smtClean="0"/>
              <a:t>در نتیجه تزریق &lt; تراوش</a:t>
            </a:r>
            <a:endParaRPr lang="en-US" dirty="0" smtClean="0"/>
          </a:p>
          <a:p>
            <a:pPr algn="r" rtl="1"/>
            <a:r>
              <a:rPr lang="fa-IR" dirty="0" smtClean="0"/>
              <a:t>در این حالت </a:t>
            </a:r>
            <a:r>
              <a:rPr lang="en-US" dirty="0" err="1" smtClean="0"/>
              <a:t>I</a:t>
            </a:r>
            <a:r>
              <a:rPr lang="en-US" baseline="-25000" dirty="0" err="1" smtClean="0"/>
              <a:t>up</a:t>
            </a:r>
            <a:r>
              <a:rPr lang="en-US" dirty="0" smtClean="0"/>
              <a:t>&gt; 0</a:t>
            </a:r>
          </a:p>
          <a:p>
            <a:pPr algn="just" rtl="1"/>
            <a:r>
              <a:rPr lang="fa-IR" dirty="0" smtClean="0"/>
              <a:t>علت این عدم تعادل این است که بخشی از پس انداز تبدیل به سرمایه گذاری نشده است و همین موضوع سبب شده است تا بخشی از کالاهای تولید کنندگان به فروش نرسد . در این حالت تولید کنندگان یا قیمت را کاهش می دهند یا مقدار تولید را کاهش می دهند و یا هردو .</a:t>
            </a:r>
            <a:endParaRPr lang="en-US" dirty="0"/>
          </a:p>
        </p:txBody>
      </p:sp>
    </p:spTree>
    <p:extLst>
      <p:ext uri="{BB962C8B-B14F-4D97-AF65-F5344CB8AC3E}">
        <p14:creationId xmlns:p14="http://schemas.microsoft.com/office/powerpoint/2010/main" val="2202638018"/>
      </p:ext>
    </p:extLst>
  </p:cSld>
  <p:clrMapOvr>
    <a:masterClrMapping/>
  </p:clrMapOvr>
  <mc:AlternateContent xmlns:mc="http://schemas.openxmlformats.org/markup-compatibility/2006" xmlns:p14="http://schemas.microsoft.com/office/powerpoint/2010/main">
    <mc:Choice Requires="p14">
      <p:transition spd="slow" p14:dur="2000" advTm="82733"/>
    </mc:Choice>
    <mc:Fallback xmlns="">
      <p:transition spd="slow" advTm="8273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algn="r" rtl="1"/>
            <a:r>
              <a:rPr lang="fa-IR" sz="2800" dirty="0" smtClean="0"/>
              <a:t>2- اضافه تقاضا     </a:t>
            </a:r>
            <a:r>
              <a:rPr lang="en-US" sz="2800" dirty="0" err="1" smtClean="0"/>
              <a:t>y</a:t>
            </a:r>
            <a:r>
              <a:rPr lang="en-US" sz="2800" baseline="30000" dirty="0" err="1" smtClean="0"/>
              <a:t>s</a:t>
            </a:r>
            <a:r>
              <a:rPr lang="en-US" sz="2800" dirty="0" smtClean="0"/>
              <a:t>&lt; y</a:t>
            </a:r>
            <a:r>
              <a:rPr lang="en-US" sz="2800" baseline="30000" dirty="0" smtClean="0"/>
              <a:t>d</a:t>
            </a:r>
            <a:r>
              <a:rPr lang="fa-IR" sz="2800" baseline="30000" dirty="0" smtClean="0"/>
              <a:t> </a:t>
            </a:r>
            <a:r>
              <a:rPr lang="fa-IR" sz="2800" dirty="0" smtClean="0"/>
              <a:t>  </a:t>
            </a:r>
          </a:p>
          <a:p>
            <a:pPr algn="r" rtl="1"/>
            <a:r>
              <a:rPr lang="fa-IR" sz="2800" dirty="0" smtClean="0"/>
              <a:t>در این حالت         </a:t>
            </a:r>
            <a:r>
              <a:rPr lang="en-US" sz="2800" dirty="0" smtClean="0"/>
              <a:t>S &lt; I</a:t>
            </a:r>
          </a:p>
          <a:p>
            <a:pPr algn="r" rtl="1"/>
            <a:r>
              <a:rPr lang="fa-IR" sz="2800" dirty="0" smtClean="0"/>
              <a:t> تزریق  &gt; تراوش</a:t>
            </a:r>
          </a:p>
          <a:p>
            <a:pPr algn="r" rtl="1"/>
            <a:r>
              <a:rPr lang="fa-IR" sz="2800" dirty="0" smtClean="0"/>
              <a:t>در این حالت      </a:t>
            </a:r>
            <a:r>
              <a:rPr lang="en-US" sz="2800" dirty="0" err="1" smtClean="0"/>
              <a:t>I</a:t>
            </a:r>
            <a:r>
              <a:rPr lang="en-US" sz="2800" baseline="-25000" dirty="0" err="1" smtClean="0"/>
              <a:t>up</a:t>
            </a:r>
            <a:r>
              <a:rPr lang="en-US" sz="2800" dirty="0" smtClean="0"/>
              <a:t>&lt; 0</a:t>
            </a:r>
            <a:endParaRPr lang="fa-IR" sz="2800" dirty="0" smtClean="0"/>
          </a:p>
          <a:p>
            <a:pPr algn="just" rtl="1"/>
            <a:r>
              <a:rPr lang="fa-IR" sz="2800" dirty="0" smtClean="0"/>
              <a:t>علت این عدم تعادل این است که بیش از پس انداز صورت گرفته ، سرمایه گذاری برنامه ریزی شده وجود داشته است که برای رفع آن تولید کنندگان یا باید تولید را افزایش دهند یا قیمت ها را افزایش دهند یا ترکیبی از هر دو مورد را انجام دهند . </a:t>
            </a:r>
            <a:endParaRPr lang="en-US" sz="2800" dirty="0" smtClean="0"/>
          </a:p>
          <a:p>
            <a:pPr algn="r" rtl="1"/>
            <a:endParaRPr lang="en-US" dirty="0" smtClean="0"/>
          </a:p>
          <a:p>
            <a:pPr algn="r" rtl="1"/>
            <a:endParaRPr lang="en-US" dirty="0" smtClean="0"/>
          </a:p>
          <a:p>
            <a:pPr algn="r" rtl="1"/>
            <a:endParaRPr lang="en-US" dirty="0"/>
          </a:p>
        </p:txBody>
      </p:sp>
    </p:spTree>
    <p:extLst>
      <p:ext uri="{BB962C8B-B14F-4D97-AF65-F5344CB8AC3E}">
        <p14:creationId xmlns:p14="http://schemas.microsoft.com/office/powerpoint/2010/main" val="836772566"/>
      </p:ext>
    </p:extLst>
  </p:cSld>
  <p:clrMapOvr>
    <a:masterClrMapping/>
  </p:clrMapOvr>
  <mc:AlternateContent xmlns:mc="http://schemas.openxmlformats.org/markup-compatibility/2006" xmlns:p14="http://schemas.microsoft.com/office/powerpoint/2010/main">
    <mc:Choice Requires="p14">
      <p:transition spd="slow" p14:dur="2000" advTm="56857"/>
    </mc:Choice>
    <mc:Fallback xmlns="">
      <p:transition spd="slow" advTm="5685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پایان جلسه دوم</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4277616"/>
      </p:ext>
    </p:extLst>
  </p:cSld>
  <p:clrMapOvr>
    <a:masterClrMapping/>
  </p:clrMapOvr>
  <mc:AlternateContent xmlns:mc="http://schemas.openxmlformats.org/markup-compatibility/2006" xmlns:p14="http://schemas.microsoft.com/office/powerpoint/2010/main">
    <mc:Choice Requires="p14">
      <p:transition spd="slow" p14:dur="2000" advTm="29581"/>
    </mc:Choice>
    <mc:Fallback xmlns="">
      <p:transition spd="slow" advTm="2958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تعاریف و مفاهیم:</a:t>
            </a:r>
            <a:endParaRPr lang="en-US" dirty="0">
              <a:solidFill>
                <a:srgbClr val="FF0000"/>
              </a:solidFill>
            </a:endParaRPr>
          </a:p>
        </p:txBody>
      </p:sp>
      <p:sp>
        <p:nvSpPr>
          <p:cNvPr id="2" name="Content Placeholder 1"/>
          <p:cNvSpPr>
            <a:spLocks noGrp="1"/>
          </p:cNvSpPr>
          <p:nvPr>
            <p:ph idx="1"/>
          </p:nvPr>
        </p:nvSpPr>
        <p:spPr/>
        <p:txBody>
          <a:bodyPr>
            <a:normAutofit fontScale="92500" lnSpcReduction="20000"/>
          </a:bodyPr>
          <a:lstStyle/>
          <a:p>
            <a:pPr algn="just" rtl="1"/>
            <a:r>
              <a:rPr lang="fa-IR" sz="2400" dirty="0"/>
              <a:t>کالا و خدمات نهایی:</a:t>
            </a:r>
          </a:p>
          <a:p>
            <a:pPr algn="just" rtl="1">
              <a:buNone/>
            </a:pPr>
            <a:r>
              <a:rPr lang="fa-IR" sz="2400" dirty="0"/>
              <a:t>کالا و خدماتی را نهایی می گوییم که فروش مجدد روی آن ها صورت نگیرد . </a:t>
            </a:r>
          </a:p>
          <a:p>
            <a:pPr algn="just" rtl="1"/>
            <a:r>
              <a:rPr lang="fa-IR" sz="2400" dirty="0"/>
              <a:t>درآمد ناخالص ملی (</a:t>
            </a:r>
            <a:r>
              <a:rPr lang="en-US" sz="2400" dirty="0"/>
              <a:t>y</a:t>
            </a:r>
            <a:r>
              <a:rPr lang="fa-IR" sz="2400" dirty="0"/>
              <a:t>):</a:t>
            </a:r>
          </a:p>
          <a:p>
            <a:pPr algn="just" rtl="1">
              <a:buNone/>
            </a:pPr>
            <a:r>
              <a:rPr lang="fa-IR" sz="2400" dirty="0"/>
              <a:t>مجموع درآمد های بدست آمده برای خانوارها به اشکال مزد و حقوق ، بهره ، اجاره و... را  طی یک دوره در آمد ناخالص ملی می گویند.</a:t>
            </a:r>
          </a:p>
          <a:p>
            <a:pPr algn="just" rtl="1"/>
            <a:r>
              <a:rPr lang="fa-IR" sz="2400" dirty="0"/>
              <a:t>تولید ناخالص ملی ( عرضه کل ) :</a:t>
            </a:r>
          </a:p>
          <a:p>
            <a:pPr algn="just" rtl="1">
              <a:buNone/>
            </a:pPr>
            <a:r>
              <a:rPr lang="fa-IR" sz="2400" dirty="0"/>
              <a:t>ارزش پولی کالاها و خدمات نهایی در یک اقتصاد طی یک دوره را محصول یا تولید ناخالص ملی می گویند </a:t>
            </a:r>
            <a:r>
              <a:rPr lang="fa-IR" dirty="0" smtClean="0"/>
              <a:t>.</a:t>
            </a:r>
          </a:p>
          <a:p>
            <a:pPr algn="just" rtl="1"/>
            <a:r>
              <a:rPr lang="fa-IR" dirty="0" smtClean="0">
                <a:solidFill>
                  <a:srgbClr val="FF0000"/>
                </a:solidFill>
              </a:rPr>
              <a:t>نکته: </a:t>
            </a:r>
            <a:r>
              <a:rPr lang="fa-IR" dirty="0" smtClean="0"/>
              <a:t>اصل اساسی در جریان دایره وار تولید و درآمد این است که همواره معادل ارزش تولید نهایی بنگاه برای خانوارها درآمد ایجاد می شود . پس همواره </a:t>
            </a:r>
            <a:r>
              <a:rPr lang="en-US" dirty="0" smtClean="0"/>
              <a:t>y=</a:t>
            </a:r>
            <a:r>
              <a:rPr lang="en-US" dirty="0" err="1" smtClean="0"/>
              <a:t>y</a:t>
            </a:r>
            <a:r>
              <a:rPr lang="en-US" baseline="30000" dirty="0" err="1" smtClean="0"/>
              <a:t>s</a:t>
            </a:r>
            <a:r>
              <a:rPr lang="fa-IR" baseline="30000" dirty="0" smtClean="0"/>
              <a:t> </a:t>
            </a:r>
            <a:r>
              <a:rPr lang="fa-IR" dirty="0" smtClean="0"/>
              <a:t> است که در آن </a:t>
            </a:r>
            <a:r>
              <a:rPr lang="en-US" dirty="0" err="1" smtClean="0"/>
              <a:t>y</a:t>
            </a:r>
            <a:r>
              <a:rPr lang="en-US" baseline="30000" dirty="0" err="1" smtClean="0"/>
              <a:t>s</a:t>
            </a:r>
            <a:r>
              <a:rPr lang="fa-IR" baseline="30000" dirty="0" smtClean="0"/>
              <a:t> </a:t>
            </a:r>
            <a:r>
              <a:rPr lang="fa-IR" dirty="0" smtClean="0"/>
              <a:t> عرضه یا تولید کل و </a:t>
            </a:r>
            <a:r>
              <a:rPr lang="en-US" dirty="0" smtClean="0"/>
              <a:t>y</a:t>
            </a:r>
            <a:r>
              <a:rPr lang="fa-IR" dirty="0" smtClean="0"/>
              <a:t> درآمد ناخالص ملی است . </a:t>
            </a:r>
            <a:endParaRPr lang="fa-IR" baseline="30000" dirty="0" smtClean="0"/>
          </a:p>
          <a:p>
            <a:pPr algn="r" rtl="1"/>
            <a:endParaRPr lang="en-US" dirty="0" smtClean="0"/>
          </a:p>
          <a:p>
            <a:pPr algn="r" rtl="1"/>
            <a:endParaRPr lang="fa-IR" dirty="0" smtClean="0">
              <a:solidFill>
                <a:srgbClr val="FF0000"/>
              </a:solidFill>
            </a:endParaRPr>
          </a:p>
        </p:txBody>
      </p:sp>
    </p:spTree>
    <p:extLst>
      <p:ext uri="{BB962C8B-B14F-4D97-AF65-F5344CB8AC3E}">
        <p14:creationId xmlns:p14="http://schemas.microsoft.com/office/powerpoint/2010/main" val="570757243"/>
      </p:ext>
    </p:extLst>
  </p:cSld>
  <p:clrMapOvr>
    <a:masterClrMapping/>
  </p:clrMapOvr>
  <mc:AlternateContent xmlns:mc="http://schemas.openxmlformats.org/markup-compatibility/2006" xmlns:p14="http://schemas.microsoft.com/office/powerpoint/2010/main">
    <mc:Choice Requires="p14">
      <p:transition spd="slow" p14:dur="2000" advTm="270413"/>
    </mc:Choice>
    <mc:Fallback xmlns="">
      <p:transition spd="slow" advTm="27041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تعادل در مدل دو بخشی :</a:t>
            </a:r>
            <a:endParaRPr lang="en-US" dirty="0">
              <a:solidFill>
                <a:srgbClr val="FF0000"/>
              </a:solidFill>
            </a:endParaRPr>
          </a:p>
        </p:txBody>
      </p:sp>
      <p:sp>
        <p:nvSpPr>
          <p:cNvPr id="2" name="Content Placeholder 1"/>
          <p:cNvSpPr>
            <a:spLocks noGrp="1"/>
          </p:cNvSpPr>
          <p:nvPr>
            <p:ph idx="1"/>
          </p:nvPr>
        </p:nvSpPr>
        <p:spPr/>
        <p:txBody>
          <a:bodyPr/>
          <a:lstStyle/>
          <a:p>
            <a:pPr algn="just" rtl="1"/>
            <a:r>
              <a:rPr lang="fa-IR" dirty="0" smtClean="0"/>
              <a:t>در مفهوم کلی به وضعیتی تعادل گفته می شود که در آن انگیزه تغییروجود ندارد و در اقتصاد کلان تعادل یعنی برابری عرضه همه کالاها و خدمات نهایی ( عرضه کل) و تقاضای همه کالاها و خدمات نهایی ( تقاضای کل) . </a:t>
            </a:r>
          </a:p>
          <a:p>
            <a:pPr algn="just" rtl="1"/>
            <a:r>
              <a:rPr lang="fa-IR" dirty="0" smtClean="0"/>
              <a:t>عرضه کل : ارزش پولی کالاها و خدمات نهایی تولید شده در یک اقتصاد طی یک دوره را گویند . </a:t>
            </a:r>
          </a:p>
          <a:p>
            <a:pPr algn="just" rtl="1"/>
            <a:r>
              <a:rPr lang="fa-IR" dirty="0" smtClean="0"/>
              <a:t>تقاضای کل (</a:t>
            </a:r>
            <a:r>
              <a:rPr lang="en-US" dirty="0" smtClean="0"/>
              <a:t>y</a:t>
            </a:r>
            <a:r>
              <a:rPr lang="en-US" baseline="30000" dirty="0" smtClean="0"/>
              <a:t>d</a:t>
            </a:r>
            <a:r>
              <a:rPr lang="fa-IR" baseline="30000" dirty="0" smtClean="0"/>
              <a:t> </a:t>
            </a:r>
            <a:r>
              <a:rPr lang="fa-IR" dirty="0" smtClean="0"/>
              <a:t> ) : ارزش پولی کالاها و خدمات نهایی تقاضا شده در طی یک دوره را گویند که این تقاضای کل در واقع برابر با مخارج کل برنامه ریزی می باشد . </a:t>
            </a:r>
            <a:endParaRPr lang="en-US" dirty="0"/>
          </a:p>
        </p:txBody>
      </p:sp>
    </p:spTree>
    <p:extLst>
      <p:ext uri="{BB962C8B-B14F-4D97-AF65-F5344CB8AC3E}">
        <p14:creationId xmlns:p14="http://schemas.microsoft.com/office/powerpoint/2010/main" val="2578669239"/>
      </p:ext>
    </p:extLst>
  </p:cSld>
  <p:clrMapOvr>
    <a:masterClrMapping/>
  </p:clrMapOvr>
  <mc:AlternateContent xmlns:mc="http://schemas.openxmlformats.org/markup-compatibility/2006" xmlns:p14="http://schemas.microsoft.com/office/powerpoint/2010/main">
    <mc:Choice Requires="p14">
      <p:transition spd="slow" p14:dur="2000" advTm="121340"/>
    </mc:Choice>
    <mc:Fallback xmlns="">
      <p:transition spd="slow" advTm="12134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اثبات وجود تعادل در مدل:</a:t>
            </a:r>
            <a:endParaRPr lang="en-US" dirty="0">
              <a:solidFill>
                <a:srgbClr val="FF0000"/>
              </a:solidFill>
            </a:endParaRPr>
          </a:p>
        </p:txBody>
      </p:sp>
      <p:sp>
        <p:nvSpPr>
          <p:cNvPr id="2" name="Content Placeholder 1"/>
          <p:cNvSpPr>
            <a:spLocks noGrp="1"/>
          </p:cNvSpPr>
          <p:nvPr>
            <p:ph idx="1"/>
          </p:nvPr>
        </p:nvSpPr>
        <p:spPr/>
        <p:txBody>
          <a:bodyPr/>
          <a:lstStyle/>
          <a:p>
            <a:pPr algn="r" rtl="1"/>
            <a:r>
              <a:rPr lang="fa-IR" sz="2800" dirty="0" smtClean="0"/>
              <a:t>شرط تعادل:     </a:t>
            </a:r>
            <a:r>
              <a:rPr lang="en-US" sz="3200" dirty="0" err="1" smtClean="0"/>
              <a:t>y</a:t>
            </a:r>
            <a:r>
              <a:rPr lang="en-US" sz="3200" baseline="30000" dirty="0" err="1" smtClean="0"/>
              <a:t>s</a:t>
            </a:r>
            <a:r>
              <a:rPr lang="en-US" sz="3200" dirty="0" smtClean="0"/>
              <a:t>=y</a:t>
            </a:r>
            <a:r>
              <a:rPr lang="en-US" sz="3200" baseline="30000" dirty="0" smtClean="0"/>
              <a:t>d</a:t>
            </a:r>
            <a:endParaRPr lang="fa-IR" sz="3200" dirty="0" smtClean="0"/>
          </a:p>
          <a:p>
            <a:pPr algn="just" rtl="1"/>
            <a:r>
              <a:rPr lang="fa-IR" sz="3200" dirty="0" smtClean="0"/>
              <a:t>در مدل دو بخشی بدون وجود پس انداز همواره تعادل وجود دارد . چون عرضه کل برابر با ارزش پولی کالاها و خدمات نهایی تولید شده است و از طرف دیگر بنگاه ها دقیقا برابر ارزش تولیدات نهایی خود برای خانوارها درآمد ایجاد می کنند . همچنین در مدل کنونی تمام درآمد خانوارها مصرف می شود ، پس دقیقا معادل تولید و درآمد ملی ، تقاضا ایجاد می شود .</a:t>
            </a:r>
          </a:p>
          <a:p>
            <a:pPr algn="r" rtl="1"/>
            <a:endParaRPr lang="en-US" dirty="0"/>
          </a:p>
        </p:txBody>
      </p:sp>
    </p:spTree>
    <p:extLst>
      <p:ext uri="{BB962C8B-B14F-4D97-AF65-F5344CB8AC3E}">
        <p14:creationId xmlns:p14="http://schemas.microsoft.com/office/powerpoint/2010/main" val="1900199471"/>
      </p:ext>
    </p:extLst>
  </p:cSld>
  <p:clrMapOvr>
    <a:masterClrMapping/>
  </p:clrMapOvr>
  <mc:AlternateContent xmlns:mc="http://schemas.openxmlformats.org/markup-compatibility/2006" xmlns:p14="http://schemas.microsoft.com/office/powerpoint/2010/main">
    <mc:Choice Requires="p14">
      <p:transition spd="slow" p14:dur="2000" advTm="74646"/>
    </mc:Choice>
    <mc:Fallback xmlns="">
      <p:transition spd="slow" advTm="7464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مدل دو بخشی با وجود پس انداز:</a:t>
            </a:r>
            <a:endParaRPr lang="en-US"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934781" y="1481138"/>
            <a:ext cx="6322439" cy="4525962"/>
          </a:xfrm>
          <a:prstGeom prst="rect">
            <a:avLst/>
          </a:prstGeom>
          <a:noFill/>
          <a:ln w="9525">
            <a:noFill/>
            <a:miter lim="800000"/>
            <a:headEnd/>
            <a:tailEnd/>
          </a:ln>
          <a:effectLst/>
        </p:spPr>
      </p:pic>
    </p:spTree>
    <p:extLst>
      <p:ext uri="{BB962C8B-B14F-4D97-AF65-F5344CB8AC3E}">
        <p14:creationId xmlns:p14="http://schemas.microsoft.com/office/powerpoint/2010/main" val="2901915236"/>
      </p:ext>
    </p:extLst>
  </p:cSld>
  <p:clrMapOvr>
    <a:masterClrMapping/>
  </p:clrMapOvr>
  <mc:AlternateContent xmlns:mc="http://schemas.openxmlformats.org/markup-compatibility/2006" xmlns:p14="http://schemas.microsoft.com/office/powerpoint/2010/main">
    <mc:Choice Requires="p14">
      <p:transition spd="slow" p14:dur="2000" advTm="366316"/>
    </mc:Choice>
    <mc:Fallback xmlns="">
      <p:transition spd="slow" advTm="36631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solidFill>
                  <a:srgbClr val="FF0000"/>
                </a:solidFill>
              </a:rPr>
              <a:t>فروض اساسی مدل:</a:t>
            </a:r>
            <a:endParaRPr lang="en-US" dirty="0">
              <a:solidFill>
                <a:srgbClr val="FF0000"/>
              </a:solidFill>
            </a:endParaRPr>
          </a:p>
        </p:txBody>
      </p:sp>
      <p:sp>
        <p:nvSpPr>
          <p:cNvPr id="2" name="Content Placeholder 1"/>
          <p:cNvSpPr>
            <a:spLocks noGrp="1"/>
          </p:cNvSpPr>
          <p:nvPr>
            <p:ph idx="1"/>
          </p:nvPr>
        </p:nvSpPr>
        <p:spPr/>
        <p:txBody>
          <a:bodyPr/>
          <a:lstStyle/>
          <a:p>
            <a:pPr algn="r" rtl="1"/>
            <a:r>
              <a:rPr lang="fa-IR" dirty="0" smtClean="0"/>
              <a:t>1- دولت وجود ندارد .</a:t>
            </a:r>
          </a:p>
          <a:p>
            <a:pPr algn="r" rtl="1"/>
            <a:r>
              <a:rPr lang="fa-IR" dirty="0" smtClean="0"/>
              <a:t>2- دنیای خارج وجود ندارد .</a:t>
            </a:r>
          </a:p>
          <a:p>
            <a:pPr algn="r" rtl="1"/>
            <a:r>
              <a:rPr lang="fa-IR" dirty="0" smtClean="0"/>
              <a:t>3- عرضه و تقاضای تک تک کالاها به وسیله سیستم قیمت هماهنگ می شود . </a:t>
            </a:r>
            <a:endParaRPr lang="en-US" dirty="0"/>
          </a:p>
        </p:txBody>
      </p:sp>
    </p:spTree>
    <p:extLst>
      <p:ext uri="{BB962C8B-B14F-4D97-AF65-F5344CB8AC3E}">
        <p14:creationId xmlns:p14="http://schemas.microsoft.com/office/powerpoint/2010/main" val="3717379814"/>
      </p:ext>
    </p:extLst>
  </p:cSld>
  <p:clrMapOvr>
    <a:masterClrMapping/>
  </p:clrMapOvr>
  <mc:AlternateContent xmlns:mc="http://schemas.openxmlformats.org/markup-compatibility/2006" xmlns:p14="http://schemas.microsoft.com/office/powerpoint/2010/main">
    <mc:Choice Requires="p14">
      <p:transition spd="slow" p14:dur="2000" advTm="34011"/>
    </mc:Choice>
    <mc:Fallback xmlns="">
      <p:transition spd="slow" advTm="3401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pPr algn="just" rtl="1"/>
            <a:r>
              <a:rPr lang="fa-IR" sz="2800" dirty="0" smtClean="0"/>
              <a:t>در این مدل بخشی از درآمد خانوارها به مصرف نرسیده و پس انداز شده است . پولی که به صورت پس انداز وارد بازار مالی شده است در اختیار بنگاه ها قرار می گیرد . بنگاه ها این مبالغ را برای سرمایه گذاری برنامه ریزی شده صرف می کنند . همان طور که خانوارها برای نیاز خود کالا ها و خدمات نهایی را می خرند ، بنگاه ها نیز برای گسترش فعالیت های خود نیاز به خرید کالا و خدمات نهایی دارند که به شکل جریان کالاهای سرمایه ای با فلش نشان داده شده است . </a:t>
            </a:r>
          </a:p>
          <a:p>
            <a:pPr algn="r" rtl="1"/>
            <a:r>
              <a:rPr lang="fa-IR" sz="2800" dirty="0" smtClean="0">
                <a:solidFill>
                  <a:srgbClr val="FF0000"/>
                </a:solidFill>
              </a:rPr>
              <a:t>توجه : </a:t>
            </a:r>
            <a:r>
              <a:rPr lang="fa-IR" sz="2800" u="sng" dirty="0" smtClean="0">
                <a:solidFill>
                  <a:srgbClr val="FF0000"/>
                </a:solidFill>
              </a:rPr>
              <a:t>در اینجا فرض شده است که تمام پس انداز را خانوار ها انجام می دهند </a:t>
            </a:r>
            <a:r>
              <a:rPr lang="fa-IR" sz="2800" dirty="0" smtClean="0"/>
              <a:t>. </a:t>
            </a:r>
            <a:endParaRPr lang="en-US" sz="2800" dirty="0">
              <a:solidFill>
                <a:srgbClr val="FF0000"/>
              </a:solidFill>
            </a:endParaRPr>
          </a:p>
        </p:txBody>
      </p:sp>
    </p:spTree>
    <p:extLst>
      <p:ext uri="{BB962C8B-B14F-4D97-AF65-F5344CB8AC3E}">
        <p14:creationId xmlns:p14="http://schemas.microsoft.com/office/powerpoint/2010/main" val="4166044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algn="r" rtl="1"/>
            <a:r>
              <a:rPr lang="fa-IR" sz="2400" dirty="0" smtClean="0"/>
              <a:t>پس انداز(</a:t>
            </a:r>
            <a:r>
              <a:rPr lang="en-US" sz="2400" dirty="0" smtClean="0"/>
              <a:t>S</a:t>
            </a:r>
            <a:r>
              <a:rPr lang="fa-IR" sz="2400" dirty="0" smtClean="0"/>
              <a:t>):</a:t>
            </a:r>
          </a:p>
          <a:p>
            <a:pPr algn="r" rtl="1">
              <a:buNone/>
            </a:pPr>
            <a:r>
              <a:rPr lang="fa-IR" sz="2400" dirty="0" smtClean="0"/>
              <a:t>آن بخشی از درآمد است که صرف خرید کالا و خدمات نهایی نشده است .</a:t>
            </a:r>
          </a:p>
          <a:p>
            <a:pPr algn="r" rtl="1"/>
            <a:r>
              <a:rPr lang="fa-IR" sz="2400" dirty="0" smtClean="0"/>
              <a:t>سرمایه گذاری برنامه ریزی شده(</a:t>
            </a:r>
            <a:r>
              <a:rPr lang="en-US" sz="2400" dirty="0" smtClean="0"/>
              <a:t>I</a:t>
            </a:r>
            <a:r>
              <a:rPr lang="fa-IR" sz="2400" dirty="0" smtClean="0"/>
              <a:t>):</a:t>
            </a:r>
          </a:p>
          <a:p>
            <a:pPr algn="r" rtl="1">
              <a:buNone/>
            </a:pPr>
            <a:r>
              <a:rPr lang="fa-IR" sz="2400" dirty="0" smtClean="0"/>
              <a:t>جمع:</a:t>
            </a:r>
          </a:p>
          <a:p>
            <a:pPr algn="r" rtl="1"/>
            <a:r>
              <a:rPr lang="fa-IR" sz="2400" dirty="0" smtClean="0"/>
              <a:t>سرمایه گذاری ثابت در لوازم کسب و کار</a:t>
            </a:r>
          </a:p>
          <a:p>
            <a:pPr algn="r" rtl="1"/>
            <a:r>
              <a:rPr lang="fa-IR" sz="2400" dirty="0" smtClean="0"/>
              <a:t>سرمایه گذاری در ساختمان های مسکونی</a:t>
            </a:r>
          </a:p>
          <a:p>
            <a:pPr algn="r" rtl="1"/>
            <a:r>
              <a:rPr lang="fa-IR" sz="2400" dirty="0" smtClean="0"/>
              <a:t>بخش از سرمایه گذاری در موجودی انبار که به میل و برنامه خود بنگاه صورت گرفته باشد .</a:t>
            </a:r>
          </a:p>
          <a:p>
            <a:pPr algn="r" rtl="1"/>
            <a:endParaRPr lang="en-US" dirty="0" smtClean="0"/>
          </a:p>
          <a:p>
            <a:pPr algn="r" rtl="1"/>
            <a:endParaRPr lang="en-US" dirty="0" smtClean="0"/>
          </a:p>
          <a:p>
            <a:pPr algn="r" rtl="1"/>
            <a:endParaRPr lang="en-US" dirty="0"/>
          </a:p>
        </p:txBody>
      </p:sp>
    </p:spTree>
    <p:extLst>
      <p:ext uri="{BB962C8B-B14F-4D97-AF65-F5344CB8AC3E}">
        <p14:creationId xmlns:p14="http://schemas.microsoft.com/office/powerpoint/2010/main" val="2098958458"/>
      </p:ext>
    </p:extLst>
  </p:cSld>
  <p:clrMapOvr>
    <a:masterClrMapping/>
  </p:clrMapOvr>
  <mc:AlternateContent xmlns:mc="http://schemas.openxmlformats.org/markup-compatibility/2006" xmlns:p14="http://schemas.microsoft.com/office/powerpoint/2010/main">
    <mc:Choice Requires="p14">
      <p:transition spd="slow" p14:dur="2000" advTm="77689"/>
    </mc:Choice>
    <mc:Fallback xmlns="">
      <p:transition spd="slow" advTm="7768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تعادل در مدل دو بخشی با وجود پس انداز:</a:t>
            </a:r>
            <a:endParaRPr lang="en-US" dirty="0">
              <a:solidFill>
                <a:srgbClr val="FF0000"/>
              </a:solidFill>
            </a:endParaRPr>
          </a:p>
        </p:txBody>
      </p:sp>
      <p:sp>
        <p:nvSpPr>
          <p:cNvPr id="2" name="Content Placeholder 1"/>
          <p:cNvSpPr>
            <a:spLocks noGrp="1"/>
          </p:cNvSpPr>
          <p:nvPr>
            <p:ph idx="1"/>
          </p:nvPr>
        </p:nvSpPr>
        <p:spPr/>
        <p:txBody>
          <a:bodyPr/>
          <a:lstStyle/>
          <a:p>
            <a:pPr algn="r" rtl="1"/>
            <a:r>
              <a:rPr lang="fa-IR" dirty="0" smtClean="0"/>
              <a:t>شرط تعادل :      </a:t>
            </a:r>
            <a:r>
              <a:rPr lang="en-US" dirty="0" err="1" smtClean="0"/>
              <a:t>y</a:t>
            </a:r>
            <a:r>
              <a:rPr lang="en-US" baseline="30000" dirty="0" err="1" smtClean="0"/>
              <a:t>s</a:t>
            </a:r>
            <a:r>
              <a:rPr lang="en-US" dirty="0" smtClean="0"/>
              <a:t>=y</a:t>
            </a:r>
            <a:r>
              <a:rPr lang="en-US" baseline="30000" dirty="0" smtClean="0"/>
              <a:t>d</a:t>
            </a:r>
            <a:endParaRPr lang="en-US" dirty="0" smtClean="0"/>
          </a:p>
          <a:p>
            <a:pPr algn="r" rtl="1"/>
            <a:r>
              <a:rPr lang="fa-IR" dirty="0" smtClean="0"/>
              <a:t>همواره معادل تولید ناخالص ملی برای خانوار درآمد ایجاد می شود . پس : </a:t>
            </a:r>
            <a:r>
              <a:rPr lang="en-US" dirty="0" smtClean="0"/>
              <a:t>y = </a:t>
            </a:r>
            <a:r>
              <a:rPr lang="en-US" dirty="0" err="1" smtClean="0"/>
              <a:t>y</a:t>
            </a:r>
            <a:r>
              <a:rPr lang="en-US" baseline="30000" dirty="0" err="1" smtClean="0"/>
              <a:t>s</a:t>
            </a:r>
            <a:endParaRPr lang="en-US" dirty="0" smtClean="0"/>
          </a:p>
          <a:p>
            <a:pPr algn="r" rtl="1"/>
            <a:r>
              <a:rPr lang="fa-IR" dirty="0" smtClean="0"/>
              <a:t>همواره معادل درآمد ملی تقاضا وجود دارد . پس : </a:t>
            </a:r>
            <a:r>
              <a:rPr lang="en-US" dirty="0" smtClean="0"/>
              <a:t>y = y</a:t>
            </a:r>
            <a:r>
              <a:rPr lang="en-US" baseline="30000" dirty="0" smtClean="0"/>
              <a:t>d</a:t>
            </a:r>
            <a:endParaRPr lang="en-US" dirty="0" smtClean="0"/>
          </a:p>
          <a:p>
            <a:pPr algn="r" rtl="1"/>
            <a:r>
              <a:rPr lang="fa-IR" dirty="0" smtClean="0"/>
              <a:t>در این مدل : </a:t>
            </a:r>
            <a:r>
              <a:rPr lang="en-US" dirty="0" smtClean="0"/>
              <a:t>y = C+ I</a:t>
            </a:r>
            <a:r>
              <a:rPr lang="fa-IR" dirty="0" smtClean="0"/>
              <a:t>    و </a:t>
            </a:r>
            <a:r>
              <a:rPr lang="en-US" dirty="0" smtClean="0"/>
              <a:t>y = C+ S</a:t>
            </a:r>
          </a:p>
          <a:p>
            <a:pPr algn="r" rtl="1"/>
            <a:r>
              <a:rPr lang="fa-IR" dirty="0" smtClean="0"/>
              <a:t>در نتیجه :     </a:t>
            </a:r>
            <a:r>
              <a:rPr lang="en-US" dirty="0" smtClean="0"/>
              <a:t>C+S = C+I</a:t>
            </a:r>
          </a:p>
          <a:p>
            <a:pPr algn="r" rtl="1"/>
            <a:r>
              <a:rPr lang="fa-IR" dirty="0" smtClean="0"/>
              <a:t>مصرف از هر دو طرف معادله می تواند حذف شود : </a:t>
            </a:r>
          </a:p>
          <a:p>
            <a:pPr algn="r" rtl="1"/>
            <a:r>
              <a:rPr lang="fa-IR" dirty="0" smtClean="0"/>
              <a:t>شرط تعادل :    </a:t>
            </a:r>
            <a:r>
              <a:rPr lang="en-US" dirty="0" smtClean="0"/>
              <a:t>S = I</a:t>
            </a:r>
          </a:p>
          <a:p>
            <a:pPr algn="r" rtl="1">
              <a:buNone/>
            </a:pPr>
            <a:r>
              <a:rPr lang="fa-IR" dirty="0" smtClean="0"/>
              <a:t> </a:t>
            </a:r>
            <a:endParaRPr lang="en-US" dirty="0" smtClean="0"/>
          </a:p>
          <a:p>
            <a:pPr algn="r" rtl="1"/>
            <a:endParaRPr lang="en-US" dirty="0" smtClean="0"/>
          </a:p>
        </p:txBody>
      </p:sp>
    </p:spTree>
    <p:extLst>
      <p:ext uri="{BB962C8B-B14F-4D97-AF65-F5344CB8AC3E}">
        <p14:creationId xmlns:p14="http://schemas.microsoft.com/office/powerpoint/2010/main" val="1257772693"/>
      </p:ext>
    </p:extLst>
  </p:cSld>
  <p:clrMapOvr>
    <a:masterClrMapping/>
  </p:clrMapOvr>
  <mc:AlternateContent xmlns:mc="http://schemas.openxmlformats.org/markup-compatibility/2006" xmlns:p14="http://schemas.microsoft.com/office/powerpoint/2010/main">
    <mc:Choice Requires="p14">
      <p:transition spd="slow" p14:dur="2000" advTm="204472"/>
    </mc:Choice>
    <mc:Fallback xmlns="">
      <p:transition spd="slow" advTm="20447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46</TotalTime>
  <Words>930</Words>
  <Application>Microsoft Office PowerPoint</Application>
  <PresentationFormat>Widescreen</PresentationFormat>
  <Paragraphs>63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Tw Cen MT</vt:lpstr>
      <vt:lpstr>Tw Cen MT Condensed</vt:lpstr>
      <vt:lpstr>Wingdings 3</vt:lpstr>
      <vt:lpstr>Integral</vt:lpstr>
      <vt:lpstr>جلسه دوم</vt:lpstr>
      <vt:lpstr>تعاریف و مفاهیم:</vt:lpstr>
      <vt:lpstr>تعادل در مدل دو بخشی :</vt:lpstr>
      <vt:lpstr>اثبات وجود تعادل در مدل:</vt:lpstr>
      <vt:lpstr>مدل دو بخشی با وجود پس انداز:</vt:lpstr>
      <vt:lpstr>فروض اساسی مدل:</vt:lpstr>
      <vt:lpstr>PowerPoint Presentation</vt:lpstr>
      <vt:lpstr>PowerPoint Presentation</vt:lpstr>
      <vt:lpstr>تعادل در مدل دو بخشی با وجود پس انداز:</vt:lpstr>
      <vt:lpstr>PowerPoint Presentation</vt:lpstr>
      <vt:lpstr>سرمایه گذاری برنامه ریزی نشده یا تغییرات ناخواسته در موجودی انبار :</vt:lpstr>
      <vt:lpstr>بررسی عدم تعادل و علت آن :</vt:lpstr>
      <vt:lpstr>PowerPoint Presentation</vt:lpstr>
      <vt:lpstr>پایان جلسه دوم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تعاریف و مفاهیم:</dc:title>
  <dc:creator>User</dc:creator>
  <cp:lastModifiedBy>User</cp:lastModifiedBy>
  <cp:revision>6</cp:revision>
  <dcterms:created xsi:type="dcterms:W3CDTF">2020-04-29T09:31:19Z</dcterms:created>
  <dcterms:modified xsi:type="dcterms:W3CDTF">2020-10-13T16:22:16Z</dcterms:modified>
</cp:coreProperties>
</file>