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1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فصل چهارم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راهبردهای پوشش ریسک با استفاده از قراردادهای آتی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90600"/>
            <a:ext cx="8229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نکته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9172" y="990600"/>
            <a:ext cx="7136628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انتخاب دارایی پایه قرارداد آتی</a:t>
            </a:r>
          </a:p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انتخاب ماه تحویل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3200" dirty="0" smtClean="0"/>
              <a:t>انتخاب قرارداد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51106"/>
            <a:ext cx="6553200" cy="5875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15572" y="1481138"/>
            <a:ext cx="531285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827759"/>
            <a:ext cx="8229600" cy="3832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fa-IR" sz="2800" dirty="0" smtClean="0"/>
              <a:t>نسبت پوشش ریسک حداقل واریانس:</a:t>
            </a:r>
            <a:br>
              <a:rPr lang="fa-IR" sz="2800" dirty="0" smtClean="0"/>
            </a:br>
            <a:r>
              <a:rPr lang="fa-IR" sz="2800" dirty="0" smtClean="0"/>
              <a:t>عبارت است از نسبت حجم موضع معاملاتی قرارداد های آتی به مقدار ریسکی که در معرض آن است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5400"/>
            <a:ext cx="8229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31119" y="1481138"/>
            <a:ext cx="6081761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912" y="1676401"/>
            <a:ext cx="74961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3600" dirty="0" smtClean="0"/>
              <a:t>تعداد بهینه قراردادها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362200"/>
            <a:ext cx="24479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533400"/>
            <a:ext cx="73628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86969" y="1481138"/>
            <a:ext cx="6170061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3200" dirty="0" smtClean="0"/>
              <a:t>راهبرد پوشش ریسک در موضع فروش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658463" y="1481138"/>
            <a:ext cx="382707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609600"/>
            <a:ext cx="9810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62669"/>
            <a:ext cx="5867399" cy="6650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از قرارداد آتی بر روی شاخص سهام می توان برای پوشش ریسک سبد اوراق بهادار استفاده نمود . </a:t>
            </a:r>
          </a:p>
          <a:p>
            <a:pPr algn="r" rtl="1"/>
            <a:r>
              <a:rPr lang="en-US" dirty="0" smtClean="0"/>
              <a:t>P</a:t>
            </a:r>
            <a:r>
              <a:rPr lang="fa-IR" dirty="0" smtClean="0"/>
              <a:t>: ارزش جاری سبد</a:t>
            </a:r>
          </a:p>
          <a:p>
            <a:pPr algn="r" rtl="1"/>
            <a:r>
              <a:rPr lang="en-US" dirty="0" smtClean="0"/>
              <a:t>A</a:t>
            </a:r>
            <a:r>
              <a:rPr lang="fa-IR" dirty="0" smtClean="0"/>
              <a:t>: ارزش جاری سهامی که قرارداد آتی بر روی آنها صادر شده است.</a:t>
            </a:r>
          </a:p>
          <a:p>
            <a:pPr algn="r" rtl="1"/>
            <a:r>
              <a:rPr lang="fa-IR" dirty="0" smtClean="0"/>
              <a:t>در حالتی که تغییرات سبد مطابق تغییرات شاخص باشد:</a:t>
            </a:r>
          </a:p>
          <a:p>
            <a:pPr algn="ctr" rtl="1">
              <a:buNone/>
            </a:pPr>
            <a:r>
              <a:rPr lang="en-US" dirty="0" smtClean="0"/>
              <a:t>N</a:t>
            </a:r>
            <a:r>
              <a:rPr lang="en-US" baseline="30000" dirty="0" smtClean="0"/>
              <a:t>*</a:t>
            </a:r>
            <a:r>
              <a:rPr lang="en-US" dirty="0" smtClean="0"/>
              <a:t>=P/A</a:t>
            </a:r>
          </a:p>
          <a:p>
            <a:pPr algn="ctr" rtl="1">
              <a:buNone/>
            </a:pPr>
            <a:endParaRPr lang="en-US" dirty="0" smtClean="0"/>
          </a:p>
          <a:p>
            <a:pPr algn="r" rtl="1">
              <a:buNone/>
            </a:pPr>
            <a:endParaRPr lang="en-US" dirty="0" smtClean="0"/>
          </a:p>
          <a:p>
            <a:pPr algn="r" rtl="1"/>
            <a:endParaRPr lang="en-US" dirty="0" smtClean="0"/>
          </a:p>
          <a:p>
            <a:pPr algn="r" rt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3600" dirty="0" smtClean="0"/>
              <a:t>قرارداد آتی شاخص سهام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en-US" dirty="0" smtClean="0"/>
              <a:t>β</a:t>
            </a:r>
            <a:r>
              <a:rPr lang="fa-IR" dirty="0" smtClean="0"/>
              <a:t>  عددی برای مقایسه شدت هم سویی تغییرات بازده شرکت با بازده شاخص بازار است . یعنی آیا تغییرات بازار بر روی سهام شرکت مورد نظر تاثیر می گذارد ؟</a:t>
            </a:r>
          </a:p>
          <a:p>
            <a:pPr algn="r" rtl="1"/>
            <a:r>
              <a:rPr lang="fa-IR" dirty="0" smtClean="0"/>
              <a:t>این ضریب نسبت به مقدار یک سنجیده می شود . </a:t>
            </a:r>
            <a:r>
              <a:rPr lang="fa-IR" smtClean="0"/>
              <a:t>بدین معنا که ضریب یک ، بزرگتر از یک و کوچکتر از یک به ترتیب نشان دهنده هم شدت بودن ، شدیدتر بودن و ملایم تر بودن نرخ بازده شرکت با بازده شاخص بازار است . </a:t>
            </a:r>
            <a:endParaRPr lang="en-US" dirty="0" smtClean="0"/>
          </a:p>
          <a:p>
            <a:pPr algn="r" rtl="1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fa-IR" sz="2800" dirty="0" smtClean="0"/>
              <a:t>اگر سبد مورد نظر دقیقا متناسب با تغییرات شاخص عمل نکند ، از  پارامتر </a:t>
            </a:r>
            <a:r>
              <a:rPr lang="en-US" sz="2800" dirty="0" smtClean="0"/>
              <a:t>β</a:t>
            </a:r>
            <a:br>
              <a:rPr lang="en-US" sz="2800" dirty="0" smtClean="0"/>
            </a:br>
            <a:r>
              <a:rPr lang="fa-IR" sz="2800" dirty="0" smtClean="0"/>
              <a:t>در مدل قیمت گذاری دارایی های سرمایه ای ، نرخ پوشش ریسک مناسب را تعیین می کنیم 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اگر بخواهیم بتای سبدی را از </a:t>
            </a:r>
            <a:r>
              <a:rPr lang="en-US" dirty="0" smtClean="0"/>
              <a:t>β</a:t>
            </a:r>
            <a:r>
              <a:rPr lang="fa-IR" dirty="0" smtClean="0"/>
              <a:t> به مقدار </a:t>
            </a:r>
            <a:r>
              <a:rPr lang="en-US" dirty="0" smtClean="0"/>
              <a:t>β</a:t>
            </a:r>
            <a:r>
              <a:rPr lang="en-US" baseline="30000" dirty="0" smtClean="0"/>
              <a:t>*</a:t>
            </a:r>
            <a:r>
              <a:rPr lang="fa-IR" baseline="30000" dirty="0" smtClean="0"/>
              <a:t> </a:t>
            </a:r>
            <a:r>
              <a:rPr lang="fa-IR" dirty="0" smtClean="0"/>
              <a:t> تغییر دهیم و </a:t>
            </a:r>
            <a:r>
              <a:rPr lang="en-US" dirty="0" smtClean="0"/>
              <a:t>β&gt;β</a:t>
            </a:r>
            <a:r>
              <a:rPr lang="en-US" baseline="30000" dirty="0" smtClean="0"/>
              <a:t>*</a:t>
            </a:r>
            <a:r>
              <a:rPr lang="fa-IR" baseline="30000" dirty="0" smtClean="0"/>
              <a:t> </a:t>
            </a:r>
            <a:r>
              <a:rPr lang="fa-IR" dirty="0" smtClean="0"/>
              <a:t> باشد :</a:t>
            </a:r>
          </a:p>
          <a:p>
            <a:pPr rtl="1">
              <a:buNone/>
            </a:pPr>
            <a:r>
              <a:rPr lang="en-US" dirty="0" smtClean="0"/>
              <a:t>N=(β-β</a:t>
            </a:r>
            <a:r>
              <a:rPr lang="en-US" baseline="30000" dirty="0" smtClean="0"/>
              <a:t>*</a:t>
            </a:r>
            <a:r>
              <a:rPr lang="en-US" dirty="0" smtClean="0"/>
              <a:t>)P/A</a:t>
            </a:r>
          </a:p>
          <a:p>
            <a:pPr algn="r" rtl="1">
              <a:buNone/>
            </a:pPr>
            <a:r>
              <a:rPr lang="fa-IR" dirty="0" smtClean="0"/>
              <a:t>اگر</a:t>
            </a:r>
            <a:r>
              <a:rPr lang="en-US" dirty="0" smtClean="0"/>
              <a:t>β&lt;β</a:t>
            </a:r>
            <a:r>
              <a:rPr lang="en-US" baseline="30000" dirty="0" smtClean="0"/>
              <a:t>*</a:t>
            </a:r>
            <a:endParaRPr lang="en-US" dirty="0" smtClean="0"/>
          </a:p>
          <a:p>
            <a:pPr rtl="1">
              <a:buNone/>
            </a:pPr>
            <a:r>
              <a:rPr lang="en-US" dirty="0" smtClean="0"/>
              <a:t>N=( β</a:t>
            </a:r>
            <a:r>
              <a:rPr lang="en-US" baseline="30000" dirty="0" smtClean="0"/>
              <a:t>*</a:t>
            </a:r>
            <a:r>
              <a:rPr lang="en-US" dirty="0" smtClean="0"/>
              <a:t>- β)P/A</a:t>
            </a:r>
          </a:p>
          <a:p>
            <a:pPr algn="r" rtl="1">
              <a:buNone/>
            </a:pPr>
            <a:endParaRPr lang="en-US" dirty="0" smtClean="0"/>
          </a:p>
          <a:p>
            <a:pPr algn="r" rtl="1">
              <a:buNone/>
            </a:pPr>
            <a:endParaRPr lang="en-US" dirty="0" smtClean="0"/>
          </a:p>
          <a:p>
            <a:pPr algn="r" rtl="1">
              <a:buNone/>
            </a:pPr>
            <a:endParaRPr lang="en-US" dirty="0" smtClean="0"/>
          </a:p>
          <a:p>
            <a:pPr algn="r" rtl="1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3200" dirty="0" smtClean="0"/>
              <a:t>تغییر دادن بتا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88163" y="1481138"/>
            <a:ext cx="736767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3200" dirty="0" smtClean="0"/>
              <a:t>ریسک قیمت سهام منفرد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63251" y="1481138"/>
            <a:ext cx="481749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3200" dirty="0" smtClean="0"/>
              <a:t>به جلو غلتاندن پوشش ریسک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15358" y="1481138"/>
            <a:ext cx="691328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3200" dirty="0" smtClean="0"/>
              <a:t>راهبرد پوشش ریسک در موضع خرید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پوشش ریسک و سهامداران</a:t>
            </a:r>
          </a:p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پوشش ریسک و رقبا</a:t>
            </a:r>
          </a:p>
          <a:p>
            <a:pPr algn="r" rtl="1"/>
            <a:endParaRPr lang="fa-IR" dirty="0" smtClean="0"/>
          </a:p>
          <a:p>
            <a:pPr algn="r" rtl="1"/>
            <a:endParaRPr lang="fa-IR" dirty="0" smtClean="0"/>
          </a:p>
          <a:p>
            <a:pPr algn="r" rt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3200" dirty="0" smtClean="0"/>
              <a:t>نکاتی در مورد مزایا و معایب پوشش ریسک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792938"/>
            <a:ext cx="8229600" cy="190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339826"/>
            <a:ext cx="8229600" cy="2808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fa-IR" sz="3200" dirty="0" smtClean="0"/>
              <a:t/>
            </a:r>
            <a:br>
              <a:rPr lang="fa-IR" sz="3200" dirty="0" smtClean="0"/>
            </a:br>
            <a:r>
              <a:rPr lang="fa-IR" sz="3200" dirty="0" smtClean="0"/>
              <a:t/>
            </a:r>
            <a:br>
              <a:rPr lang="fa-IR" sz="3200" dirty="0" smtClean="0"/>
            </a:br>
            <a:r>
              <a:rPr lang="fa-IR" sz="3200" dirty="0" smtClean="0"/>
              <a:t>ریسک مبنا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/>
              <a:t>مقدار مبنا برابر است با قیمت نقدی یک دارایی که در مقابل ریسک پوشش داده می شود ، منهای قیمت قرارداد آتی مورد استفاده.</a:t>
            </a:r>
          </a:p>
          <a:p>
            <a:pPr algn="r" rtl="1"/>
            <a:r>
              <a:rPr lang="fa-IR" dirty="0" smtClean="0"/>
              <a:t>اگر دارایی پایه یک ارز با نرخ بهره پایین ،طلا یا نقره باشد، قیمت آتی بیشتر از قیمت نقدی است که در نتیجه مبنا منفی می شود.</a:t>
            </a:r>
          </a:p>
          <a:p>
            <a:pPr algn="r" rtl="1"/>
            <a:r>
              <a:rPr lang="fa-IR" dirty="0" smtClean="0"/>
              <a:t>اگر دارایی پایه ارز با نرخ بهره بالا و یا سایر کالاهای اساسی باشد، قیمت نقدی بیشتر از قیمت آتی است و مقدار مبنا مثبت می شود 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sz="3200" dirty="0" smtClean="0"/>
              <a:t>مبنا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قیمت نقدی در زمان </a:t>
            </a:r>
            <a:r>
              <a:rPr lang="en-US" dirty="0" smtClean="0"/>
              <a:t>S</a:t>
            </a:r>
            <a:r>
              <a:rPr lang="en-US" baseline="-25000" dirty="0" smtClean="0"/>
              <a:t>1</a:t>
            </a:r>
            <a:r>
              <a:rPr lang="en-US" dirty="0" smtClean="0"/>
              <a:t>: t</a:t>
            </a:r>
            <a:r>
              <a:rPr lang="en-US" baseline="-25000" dirty="0" smtClean="0"/>
              <a:t>1</a:t>
            </a:r>
            <a:endParaRPr lang="en-US" dirty="0" smtClean="0"/>
          </a:p>
          <a:p>
            <a:pPr algn="r" rtl="1"/>
            <a:r>
              <a:rPr lang="fa-IR" dirty="0" smtClean="0"/>
              <a:t>قیمت نقدی در زمان </a:t>
            </a:r>
            <a:r>
              <a:rPr lang="en-US" dirty="0" smtClean="0"/>
              <a:t>S</a:t>
            </a:r>
            <a:r>
              <a:rPr lang="en-US" baseline="-25000" dirty="0" smtClean="0"/>
              <a:t>2</a:t>
            </a:r>
            <a:r>
              <a:rPr lang="en-US" dirty="0" smtClean="0"/>
              <a:t>: t</a:t>
            </a:r>
            <a:r>
              <a:rPr lang="en-US" baseline="-25000" dirty="0" smtClean="0"/>
              <a:t>2</a:t>
            </a:r>
            <a:endParaRPr lang="en-US" dirty="0" smtClean="0"/>
          </a:p>
          <a:p>
            <a:pPr algn="r" rtl="1"/>
            <a:r>
              <a:rPr lang="fa-IR" dirty="0" smtClean="0"/>
              <a:t>قیمت آتی در زمان </a:t>
            </a:r>
            <a:r>
              <a:rPr lang="en-US" dirty="0" smtClean="0"/>
              <a:t>F</a:t>
            </a:r>
            <a:r>
              <a:rPr lang="en-US" baseline="-25000" dirty="0" smtClean="0"/>
              <a:t>1</a:t>
            </a:r>
            <a:r>
              <a:rPr lang="en-US" dirty="0" smtClean="0"/>
              <a:t>: t</a:t>
            </a:r>
            <a:r>
              <a:rPr lang="en-US" baseline="-25000" dirty="0" smtClean="0"/>
              <a:t>1</a:t>
            </a:r>
            <a:endParaRPr lang="en-US" dirty="0" smtClean="0"/>
          </a:p>
          <a:p>
            <a:pPr algn="r" rtl="1"/>
            <a:r>
              <a:rPr lang="fa-IR" dirty="0" smtClean="0"/>
              <a:t>قیمت آتی در زمان </a:t>
            </a:r>
            <a:r>
              <a:rPr lang="en-US" dirty="0" smtClean="0"/>
              <a:t>F</a:t>
            </a:r>
            <a:r>
              <a:rPr lang="en-US" baseline="-25000" dirty="0" smtClean="0"/>
              <a:t>2</a:t>
            </a:r>
            <a:r>
              <a:rPr lang="en-US" dirty="0" smtClean="0"/>
              <a:t>: t</a:t>
            </a:r>
            <a:r>
              <a:rPr lang="en-US" baseline="-25000" dirty="0" smtClean="0"/>
              <a:t>2</a:t>
            </a:r>
            <a:endParaRPr lang="en-US" dirty="0" smtClean="0"/>
          </a:p>
          <a:p>
            <a:pPr algn="r" rtl="1"/>
            <a:r>
              <a:rPr lang="fa-IR" dirty="0" smtClean="0"/>
              <a:t>مقدار مبنا در زمان </a:t>
            </a:r>
            <a:r>
              <a:rPr lang="en-US" dirty="0" smtClean="0"/>
              <a:t>b</a:t>
            </a:r>
            <a:r>
              <a:rPr lang="en-US" baseline="-25000" dirty="0" smtClean="0"/>
              <a:t>1</a:t>
            </a:r>
            <a:r>
              <a:rPr lang="en-US" dirty="0" smtClean="0"/>
              <a:t>: t</a:t>
            </a:r>
            <a:r>
              <a:rPr lang="en-US" baseline="-25000" dirty="0" smtClean="0"/>
              <a:t>1</a:t>
            </a:r>
            <a:endParaRPr lang="en-US" dirty="0" smtClean="0"/>
          </a:p>
          <a:p>
            <a:pPr algn="r" rtl="1"/>
            <a:r>
              <a:rPr lang="fa-IR" dirty="0" smtClean="0"/>
              <a:t>مقدار مبنا در زمان </a:t>
            </a:r>
            <a:r>
              <a:rPr lang="en-US" dirty="0" smtClean="0"/>
              <a:t>b</a:t>
            </a:r>
            <a:r>
              <a:rPr lang="en-US" baseline="-25000" dirty="0" smtClean="0"/>
              <a:t>2</a:t>
            </a:r>
            <a:r>
              <a:rPr lang="en-US" dirty="0" smtClean="0"/>
              <a:t>: t</a:t>
            </a:r>
            <a:r>
              <a:rPr lang="en-US" baseline="-25000" dirty="0" smtClean="0"/>
              <a:t>2</a:t>
            </a:r>
            <a:endParaRPr lang="en-US" dirty="0" smtClean="0"/>
          </a:p>
          <a:p>
            <a:pPr algn="r" rtl="1">
              <a:buNone/>
            </a:pPr>
            <a:endParaRPr lang="en-US" dirty="0" smtClean="0"/>
          </a:p>
          <a:p>
            <a:pPr algn="r" rt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200" dirty="0" smtClean="0"/>
              <a:t>برای بررسی ريسك مبنا، ازعلايم زيراستفاده خواهيم كرد: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5400"/>
            <a:ext cx="8229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3200" dirty="0" smtClean="0"/>
              <a:t>قیمت موثری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281</TotalTime>
  <Words>386</Words>
  <Application>Microsoft Office PowerPoint</Application>
  <PresentationFormat>On-screen Show (4:3)</PresentationFormat>
  <Paragraphs>49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Concourse</vt:lpstr>
      <vt:lpstr>فصل چهارم</vt:lpstr>
      <vt:lpstr>راهبرد پوشش ریسک در موضع فروش</vt:lpstr>
      <vt:lpstr>راهبرد پوشش ریسک در موضع خرید</vt:lpstr>
      <vt:lpstr>نکاتی در مورد مزایا و معایب پوشش ریسک</vt:lpstr>
      <vt:lpstr>Slide 5</vt:lpstr>
      <vt:lpstr>  ریسک مبنا</vt:lpstr>
      <vt:lpstr>مبنا</vt:lpstr>
      <vt:lpstr>برای بررسی ريسك مبنا، ازعلايم زيراستفاده خواهيم كرد:</vt:lpstr>
      <vt:lpstr>قیمت موثری</vt:lpstr>
      <vt:lpstr>Slide 10</vt:lpstr>
      <vt:lpstr>نکته</vt:lpstr>
      <vt:lpstr>انتخاب قرارداد</vt:lpstr>
      <vt:lpstr>Slide 13</vt:lpstr>
      <vt:lpstr>Slide 14</vt:lpstr>
      <vt:lpstr>نسبت پوشش ریسک حداقل واریانس: عبارت است از نسبت حجم موضع معاملاتی قرارداد های آتی به مقدار ریسکی که در معرض آن است</vt:lpstr>
      <vt:lpstr>Slide 16</vt:lpstr>
      <vt:lpstr>Slide 17</vt:lpstr>
      <vt:lpstr>تعداد بهینه قراردادها</vt:lpstr>
      <vt:lpstr>Slide 19</vt:lpstr>
      <vt:lpstr>Slide 20</vt:lpstr>
      <vt:lpstr>Slide 21</vt:lpstr>
      <vt:lpstr>قرارداد آتی شاخص سهام </vt:lpstr>
      <vt:lpstr>اگر سبد مورد نظر دقیقا متناسب با تغییرات شاخص عمل نکند ، از  پارامتر β در مدل قیمت گذاری دارایی های سرمایه ای ، نرخ پوشش ریسک مناسب را تعیین می کنیم .</vt:lpstr>
      <vt:lpstr>تغییر دادن بتا</vt:lpstr>
      <vt:lpstr>ریسک قیمت سهام منفرد</vt:lpstr>
      <vt:lpstr>به جلو غلتاندن پوشش ریسک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فصل چهارم</dc:title>
  <dc:creator>User</dc:creator>
  <cp:lastModifiedBy>User</cp:lastModifiedBy>
  <cp:revision>22</cp:revision>
  <dcterms:created xsi:type="dcterms:W3CDTF">2006-08-16T00:00:00Z</dcterms:created>
  <dcterms:modified xsi:type="dcterms:W3CDTF">2018-05-04T20:06:24Z</dcterms:modified>
</cp:coreProperties>
</file>