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10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7BD5604-0602-4823-AFDA-19EADC05A4A5}" type="datetimeFigureOut">
              <a:rPr lang="en-US" smtClean="0"/>
              <a:pPr/>
              <a:t>10/10/2019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81C893-5FA1-439C-B926-28ED002A443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11</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just" rtl="1"/>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gn="r" rtl="1"/>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18</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19</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81C893-5FA1-439C-B926-28ED002A443F}" type="slidenum">
              <a:rPr lang="en-US" smtClean="0"/>
              <a:pPr/>
              <a:t>20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D8BD707-D9CF-40AE-B4C6-C98DA3205C09}" type="datetimeFigureOut">
              <a:rPr lang="en-US" smtClean="0"/>
              <a:pPr/>
              <a:t>10/10/2019</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10/10/2019</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D8BD707-D9CF-40AE-B4C6-C98DA3205C09}" type="datetimeFigureOut">
              <a:rPr lang="en-US" smtClean="0"/>
              <a:pPr/>
              <a:t>10/10/2019</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D8BD707-D9CF-40AE-B4C6-C98DA3205C09}" type="datetimeFigureOut">
              <a:rPr lang="en-US" smtClean="0"/>
              <a:pPr/>
              <a:t>10/10/2019</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6F15528-21DE-4FAA-801E-634DDDAF4B2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D8BD707-D9CF-40AE-B4C6-C98DA3205C09}" type="datetimeFigureOut">
              <a:rPr lang="en-US" smtClean="0"/>
              <a:pPr/>
              <a:t>10/10/2019</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fa-IR" sz="3200" dirty="0" smtClean="0"/>
              <a:t>اقتصاد مالی : کتاب فرانک فابوزی</a:t>
            </a:r>
            <a:br>
              <a:rPr lang="fa-IR" sz="3200" dirty="0" smtClean="0"/>
            </a:br>
            <a:r>
              <a:rPr lang="fa-IR" sz="3200" dirty="0" smtClean="0"/>
              <a:t>فصل پنجم</a:t>
            </a:r>
            <a:endParaRPr lang="en-US" sz="3200" dirty="0"/>
          </a:p>
        </p:txBody>
      </p:sp>
      <p:sp>
        <p:nvSpPr>
          <p:cNvPr id="3" name="Subtitle 2"/>
          <p:cNvSpPr>
            <a:spLocks noGrp="1"/>
          </p:cNvSpPr>
          <p:nvPr>
            <p:ph type="subTitle" idx="1"/>
          </p:nvPr>
        </p:nvSpPr>
        <p:spPr/>
        <p:txBody>
          <a:bodyPr>
            <a:normAutofit/>
          </a:bodyPr>
          <a:lstStyle/>
          <a:p>
            <a:pPr algn="just"/>
            <a:endParaRPr lang="fa-IR" sz="2800" dirty="0" smtClean="0">
              <a:solidFill>
                <a:schemeClr val="tx1"/>
              </a:solidFill>
            </a:endParaRPr>
          </a:p>
          <a:p>
            <a:pPr algn="just"/>
            <a:r>
              <a:rPr lang="fa-IR" sz="2800" dirty="0" smtClean="0">
                <a:solidFill>
                  <a:schemeClr val="tx1"/>
                </a:solidFill>
              </a:rPr>
              <a:t>تصمیمات </a:t>
            </a:r>
            <a:r>
              <a:rPr lang="fa-IR" sz="2800" dirty="0" smtClean="0">
                <a:solidFill>
                  <a:schemeClr val="tx1"/>
                </a:solidFill>
              </a:rPr>
              <a:t>تامین مالی بنگاه در یک بازار کامل سرمایه</a:t>
            </a:r>
            <a:endParaRPr lang="en-US" sz="2800"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2400" dirty="0" smtClean="0"/>
              <a:t>منافع حاصل از معافیت مالیاتی هزینه بهره به سپر مالیاتی بهره اشاره دارد . وجه تسمیه نام گذاری آن است که همچون سپری از سودهای عملیاتی در مقابل وضع مالیات حفاظت می کند . سپر مالیات از معافیت بهره به صورت زیر محاسبه می شود : </a:t>
            </a:r>
          </a:p>
          <a:p>
            <a:pPr algn="r" rtl="1">
              <a:buNone/>
            </a:pPr>
            <a:r>
              <a:rPr lang="fa-IR" sz="2400" dirty="0" smtClean="0"/>
              <a:t>سپر مالیاتی = نرخ مالیات ×هزینه بهره</a:t>
            </a:r>
            <a:endParaRPr lang="en-US" sz="2400" dirty="0" smtClean="0"/>
          </a:p>
          <a:p>
            <a:pPr algn="r" rtl="1">
              <a:buNone/>
            </a:pPr>
            <a:r>
              <a:rPr lang="fa-IR" sz="2400" dirty="0" smtClean="0"/>
              <a:t> </a:t>
            </a:r>
            <a:endParaRPr lang="en-US" sz="2400" smtClean="0"/>
          </a:p>
          <a:p>
            <a:pPr algn="r" rtl="1">
              <a:buNone/>
            </a:pPr>
            <a:r>
              <a:rPr lang="fa-IR" sz="2400" smtClean="0"/>
              <a:t>از </a:t>
            </a:r>
            <a:r>
              <a:rPr lang="fa-IR" sz="2400" dirty="0" smtClean="0"/>
              <a:t>ضرب هزینه بهره ( نرخ بهره بدهی ) که آن را با </a:t>
            </a:r>
            <a:r>
              <a:rPr lang="en-US" sz="2400" dirty="0" smtClean="0"/>
              <a:t>r</a:t>
            </a:r>
            <a:r>
              <a:rPr lang="fa-IR" sz="2400" dirty="0" smtClean="0"/>
              <a:t> نشان می دهیم در ارزش اسمی بدهی (</a:t>
            </a:r>
            <a:r>
              <a:rPr lang="en-US" sz="2400" dirty="0" smtClean="0"/>
              <a:t>D</a:t>
            </a:r>
            <a:r>
              <a:rPr lang="fa-IR" sz="2400" dirty="0" smtClean="0"/>
              <a:t>) ، سپر مالیاتی شرکت با نرخ مالیات </a:t>
            </a:r>
            <a:r>
              <a:rPr lang="en-US" sz="2400" dirty="0" smtClean="0"/>
              <a:t>t</a:t>
            </a:r>
            <a:r>
              <a:rPr lang="fa-IR" sz="2400" dirty="0" smtClean="0"/>
              <a:t> به صورت زیر محاسبه می </a:t>
            </a:r>
            <a:r>
              <a:rPr lang="fa-IR" sz="2400" i="1" dirty="0" smtClean="0"/>
              <a:t>شود</a:t>
            </a:r>
            <a:r>
              <a:rPr lang="fa-IR" sz="2400" dirty="0" smtClean="0"/>
              <a:t> :</a:t>
            </a:r>
            <a:endParaRPr lang="en-US" sz="2400" dirty="0" smtClean="0"/>
          </a:p>
          <a:p>
            <a:pPr algn="r" rtl="1">
              <a:buNone/>
            </a:pPr>
            <a:endParaRPr lang="fa-IR" sz="2400" dirty="0" smtClean="0"/>
          </a:p>
          <a:p>
            <a:pPr algn="ctr" rtl="1">
              <a:buNone/>
            </a:pPr>
            <a:r>
              <a:rPr lang="fa-IR" sz="2400" dirty="0" smtClean="0"/>
              <a:t>سپر مالیاتی </a:t>
            </a:r>
            <a:r>
              <a:rPr lang="en-US" sz="2400" dirty="0" smtClean="0"/>
              <a:t>D=</a:t>
            </a:r>
            <a:r>
              <a:rPr lang="fa-IR" sz="2400" dirty="0" smtClean="0"/>
              <a:t>× </a:t>
            </a:r>
            <a:r>
              <a:rPr lang="en-US" sz="2400" dirty="0" smtClean="0"/>
              <a:t>r</a:t>
            </a:r>
            <a:r>
              <a:rPr lang="fa-IR" sz="2400" dirty="0" smtClean="0"/>
              <a:t>×</a:t>
            </a:r>
            <a:r>
              <a:rPr lang="en-US" sz="2400" dirty="0" smtClean="0"/>
              <a:t>  t</a:t>
            </a:r>
          </a:p>
          <a:p>
            <a:pPr algn="r" rtl="1">
              <a:buNone/>
            </a:pPr>
            <a:endParaRPr lang="en-US" sz="2400" dirty="0"/>
          </a:p>
        </p:txBody>
      </p:sp>
      <p:sp>
        <p:nvSpPr>
          <p:cNvPr id="2" name="Title 1"/>
          <p:cNvSpPr>
            <a:spLocks noGrp="1"/>
          </p:cNvSpPr>
          <p:nvPr>
            <p:ph type="title"/>
          </p:nvPr>
        </p:nvSpPr>
        <p:spPr/>
        <p:txBody>
          <a:bodyPr/>
          <a:lstStyle/>
          <a:p>
            <a:pPr algn="just" rtl="1"/>
            <a:r>
              <a:rPr lang="fa-IR" dirty="0" smtClean="0"/>
              <a:t>سپر مالیاتی بهره</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این سپر مالیاتی با کاهش سود عملیاتی ارزش شرکت را تحت تاثیر قرار می دهد . البته ارزش سپر مالیاتی به امکان بهره مندی یا عدم بهره مندی شرکت از معافیت حاصل از هزینه بهره بستگی دارد . معمولا اگر معافیت های شرکت بیش از سود عملیاتی باشد نتیجه زیان خالص عملیاتی است . این شرکت در سالی که زیان دارد ملزم به پرداخت مالیات نیست و می تواند این زیان را به مالیات سال های گذشته منتقل کند که در مقابل درآمدهای مشمول مالیات آن سال ها کاربرد می یابد . اگر درآمدهای مشمول مالیات سال های قبل برای جذب کل زیان کافی نباشد هر بخش باقیمانده می تواند به سال های آتی انتقال یابد و درآمدهای مشمول مالیات سال های آتی را کاهش دهد . در چنین مواردی سپر مالیاتی باید در نرخی که مبین نااطمینانی تحقق منافع آن و ارزش زمانی پول است تنزیل شود .</a:t>
            </a:r>
            <a:endParaRPr lang="en-US" sz="2400" dirty="0"/>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هزینه سرمایه ، بازدهی است که باید برای استفاده از وجوه سرمایه گذاران فراهم شود . در خصوص تامین مالی وجوه جدید ، هزینه مربوط به سرمایه به عنوان هزینه نهایی شناخته می شود . اگر این وجوه استقراض شوند هزینه ، همان بهره ای است که باید به دارنده ابزار بدهی پرداخت شود . اگر این وجوه حاصل از حقوق صاحبان سهام باشد ، هزینه ، بازدهی است که سرمایه گذاران انتظار دارند به دست آورند . </a:t>
            </a:r>
          </a:p>
          <a:p>
            <a:pPr algn="r" rtl="1">
              <a:buNone/>
            </a:pPr>
            <a:endParaRPr lang="en-US" sz="2400" dirty="0"/>
          </a:p>
        </p:txBody>
      </p:sp>
      <p:sp>
        <p:nvSpPr>
          <p:cNvPr id="2" name="Title 1"/>
          <p:cNvSpPr>
            <a:spLocks noGrp="1"/>
          </p:cNvSpPr>
          <p:nvPr>
            <p:ph type="title"/>
          </p:nvPr>
        </p:nvSpPr>
        <p:spPr/>
        <p:txBody>
          <a:bodyPr/>
          <a:lstStyle/>
          <a:p>
            <a:pPr algn="just" rtl="1"/>
            <a:r>
              <a:rPr lang="fa-IR" dirty="0" smtClean="0"/>
              <a:t>هزینه سرمایه</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buNone/>
            </a:pPr>
            <a:endParaRPr lang="fa-IR" sz="4400" dirty="0" smtClean="0"/>
          </a:p>
          <a:p>
            <a:pPr algn="ctr" rtl="1">
              <a:buNone/>
            </a:pPr>
            <a:r>
              <a:rPr lang="fa-IR" sz="4400" dirty="0" smtClean="0"/>
              <a:t>ساختار سرمایه در بازار کامل سرمایه : نظریه نامرتبط بودن </a:t>
            </a:r>
            <a:endParaRPr lang="en-US" sz="4400" dirty="0"/>
          </a:p>
        </p:txBody>
      </p:sp>
      <p:sp>
        <p:nvSpPr>
          <p:cNvPr id="2" name="Title 1"/>
          <p:cNvSpPr>
            <a:spLocks noGrp="1"/>
          </p:cNvSpPr>
          <p:nvPr>
            <p:ph type="title"/>
          </p:nvPr>
        </p:nvSpPr>
        <p:spPr/>
        <p:txBody>
          <a:bodyPr>
            <a:normAutofit/>
          </a:bodyPr>
          <a:lstStyle/>
          <a:p>
            <a:pPr algn="just" rtl="1"/>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rtl="1">
              <a:buNone/>
            </a:pPr>
            <a:r>
              <a:rPr lang="fa-IR" dirty="0" smtClean="0"/>
              <a:t>بررسی انتقادی تئوری ساختار سرمایه ی مودیگیلیانی و میلر</a:t>
            </a:r>
            <a:endParaRPr lang="en-US" dirty="0" smtClean="0"/>
          </a:p>
          <a:p>
            <a:pPr rtl="1">
              <a:buNone/>
            </a:pPr>
            <a:endParaRPr lang="en-US" dirty="0" smtClean="0"/>
          </a:p>
          <a:p>
            <a:pPr algn="ctr" rtl="1">
              <a:buNone/>
            </a:pPr>
            <a:r>
              <a:rPr lang="fa-IR" dirty="0" smtClean="0"/>
              <a:t>نویسندگان :</a:t>
            </a:r>
            <a:endParaRPr lang="en-US" dirty="0" smtClean="0"/>
          </a:p>
          <a:p>
            <a:pPr algn="ctr" rtl="1">
              <a:buNone/>
            </a:pPr>
            <a:r>
              <a:rPr lang="fa-IR" dirty="0" smtClean="0"/>
              <a:t>فاروق آحمدی – بوریم پرناژ</a:t>
            </a:r>
            <a:endParaRPr lang="en-US" dirty="0" smtClean="0"/>
          </a:p>
          <a:p>
            <a:pPr rtl="1">
              <a:buNone/>
            </a:pPr>
            <a:r>
              <a:rPr lang="fa-IR" dirty="0" smtClean="0"/>
              <a:t> </a:t>
            </a:r>
            <a:endParaRPr lang="en-US" dirty="0" smtClean="0"/>
          </a:p>
          <a:p>
            <a:pPr algn="ctr" rtl="1">
              <a:buNone/>
            </a:pPr>
            <a:endParaRPr lang="en-US" dirty="0" smtClean="0"/>
          </a:p>
          <a:p>
            <a:pPr rtl="1">
              <a:buNone/>
            </a:pPr>
            <a:r>
              <a:rPr lang="en-US" dirty="0" smtClean="0"/>
              <a:t> </a:t>
            </a:r>
          </a:p>
          <a:p>
            <a:pPr rtl="1"/>
            <a:endParaRPr lang="en-US" dirty="0" smtClean="0"/>
          </a:p>
          <a:p>
            <a:pPr algn="r" rtl="1"/>
            <a:endParaRPr lang="en-US" dirty="0"/>
          </a:p>
        </p:txBody>
      </p:sp>
      <p:sp>
        <p:nvSpPr>
          <p:cNvPr id="2" name="Title 1"/>
          <p:cNvSpPr>
            <a:spLocks noGrp="1"/>
          </p:cNvSpPr>
          <p:nvPr>
            <p:ph type="title"/>
          </p:nvPr>
        </p:nvSpPr>
        <p:spPr/>
        <p:txBody>
          <a:bodyPr>
            <a:normAutofit/>
          </a:bodyPr>
          <a:lstStyle/>
          <a:p>
            <a:pPr algn="ctr" rtl="1"/>
            <a:r>
              <a:rPr lang="fa-IR" sz="3200" dirty="0" smtClean="0"/>
              <a:t>به نام خدا</a:t>
            </a:r>
            <a:r>
              <a:rPr lang="en-US" sz="3200" dirty="0" smtClean="0"/>
              <a:t/>
            </a:r>
            <a:br>
              <a:rPr lang="en-US" sz="3200" dirty="0" smtClean="0"/>
            </a:br>
            <a:endParaRPr lang="en-US"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rtl="1">
              <a:buNone/>
            </a:pPr>
            <a:r>
              <a:rPr lang="fa-IR" dirty="0" smtClean="0"/>
              <a:t>بهترین راه برای توصیف اهمیت تئوری مودیگیلیانی و میلر « هزینه سرمایه ، شرکت مالی و تئوری سرمایه گذاری » این است که از نظریه نامرتبط بودن ساختار سرمایه استفاده شود . این دو محقق سعی کرده اند در مطالعاتشان به سوال های مربوط به امور مالی شرکت ها پاسخ دهند . موضوعات غیر آشکار متفاوتی در تئوری مودیگیلیانی و میلر به عنوان اساس کار استفاده شده است که در ساختن فرضیات به آنها کمک کرده است . از قبیل اینکه آیا تغییر در ترکیب اوراق بهادار می تواند ارزش شرکت را بالا ببرد . موضوعات زیادی وجود دارد که توسط مودیگلیانی و میلر مورد توجه قرار گرفته اند که دو فرض مهم را نتیجه داده است .اول اینکه هر شرکت دارای مجموعه ی معینی از جریان های نقدی مورد انتظار است . دوم اینکه از آنجا که میزان دسترسی سرمایه گذاران و شرکت ها به بازارهای مالی یکسان است به طوری که سرمایه گذاران می توانند کلیه نیاز های مالی شرکت و تسویه ی تمام بدهی های ناخواسته ای را که شرکت متعد به ایفای آنهاست تامین کنند که با توجه به مفروضات بالا مودیگیلیانی و میلر نتیجه گیری کردند که بدهیها و ساختار سرمایه هر شرکت تاثیری در ارزش بازار آن ندارد . یعنی آنها معتقد به استقلال ارزش شرکت از ساختار سرمایه آن بودند . دیگر فرضیات نیز در سال های بعدی به این تئوری اضافه شد تا فرض های اولیه را کامل کند . </a:t>
            </a:r>
            <a:endParaRPr lang="en-US" dirty="0"/>
          </a:p>
        </p:txBody>
      </p:sp>
      <p:sp>
        <p:nvSpPr>
          <p:cNvPr id="2" name="Title 1"/>
          <p:cNvSpPr>
            <a:spLocks noGrp="1"/>
          </p:cNvSpPr>
          <p:nvPr>
            <p:ph type="title"/>
          </p:nvPr>
        </p:nvSpPr>
        <p:spPr/>
        <p:txBody>
          <a:bodyPr/>
          <a:lstStyle/>
          <a:p>
            <a:pPr algn="r" rtl="1"/>
            <a:r>
              <a:rPr lang="fa-IR" dirty="0" smtClean="0"/>
              <a:t>مقدمه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just" rtl="1">
              <a:buNone/>
            </a:pPr>
            <a:r>
              <a:rPr lang="fa-IR" dirty="0" smtClean="0"/>
              <a:t>با همکاری پروفسورهای دانشگاهی و برندگان جایزه نوبل ، فرانکو مودیگیلیانی و مدتون میلر در سال 1958 تئوری در زمینه ساختار سرمایه ایجاد شد که به عنوان اولین و یکی از مهمترین تئوری های در زمینه ساختار سرمایه می باشد . با مشاهده ی کار اصلی که توسط آنها انجام شد مشخص است که این تئوری تصمیمات مالی را در شرایط کامل بازار سرمایه در نظر می گیرد . خیلی زود بعد از انتشار ، تئوری حاضر به یک تئوری اصلی در ساختار سرمایه تبدیل شد . در این تئوری بازار به طور کامل کارآمدی وجود دارد که در آن هیچ مالیاتی و هیچ هزینه معامله یا ورشکستگی وجود ندارد . همچنین برای همه اقشار اطلاعات فراوانی در دسترس می باشد . در سال 1963 مودیگیلیانی و میلر تاثیر مالیات را هم در مدلشان وارد کردند تا اینکه به واقعیت بیشتر نزدیک شود . </a:t>
            </a:r>
            <a:endParaRPr lang="en-US" dirty="0"/>
          </a:p>
        </p:txBody>
      </p:sp>
      <p:sp>
        <p:nvSpPr>
          <p:cNvPr id="2" name="Title 1"/>
          <p:cNvSpPr>
            <a:spLocks noGrp="1"/>
          </p:cNvSpPr>
          <p:nvPr>
            <p:ph type="title"/>
          </p:nvPr>
        </p:nvSpPr>
        <p:spPr/>
        <p:txBody>
          <a:bodyPr/>
          <a:lstStyle/>
          <a:p>
            <a:pPr algn="just" rtl="1"/>
            <a:r>
              <a:rPr lang="fa-IR" dirty="0" smtClean="0"/>
              <a:t>تئوری مودیگیلیانی و میلر </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r" rtl="1">
              <a:buNone/>
            </a:pPr>
            <a:r>
              <a:rPr lang="fa-IR" dirty="0" smtClean="0"/>
              <a:t>قضیه 1 ) ارزش کل بازار یک بنگاه مستقل از ساختار سرمایه می باشد . </a:t>
            </a:r>
            <a:endParaRPr lang="en-US" dirty="0" smtClean="0"/>
          </a:p>
          <a:p>
            <a:pPr algn="r" rtl="1">
              <a:buNone/>
            </a:pPr>
            <a:r>
              <a:rPr lang="fa-IR" dirty="0" smtClean="0"/>
              <a:t>قضیه 2 ) هزینه حقوق صاحبان سهام با نسبت بدهی حقوق صاحبان سهام افزایش می یابد . </a:t>
            </a:r>
            <a:endParaRPr lang="en-US" dirty="0" smtClean="0"/>
          </a:p>
          <a:p>
            <a:pPr algn="r" rtl="1">
              <a:buNone/>
            </a:pPr>
            <a:r>
              <a:rPr lang="fa-IR" dirty="0" smtClean="0"/>
              <a:t>قضیه 3 ) ارزش کل بازار یک بنگاه مستقل از سیاست تقسیم سود می باشد . </a:t>
            </a:r>
            <a:endParaRPr lang="en-US" dirty="0" smtClean="0"/>
          </a:p>
          <a:p>
            <a:pPr algn="r" rtl="1"/>
            <a:r>
              <a:rPr lang="fa-IR" dirty="0" smtClean="0"/>
              <a:t>البته این تئوری ها براساس مفروضات زیر قابل کاربرد می باشند :</a:t>
            </a:r>
            <a:endParaRPr lang="en-US" dirty="0" smtClean="0"/>
          </a:p>
          <a:p>
            <a:pPr lvl="0" algn="r" rtl="1"/>
            <a:r>
              <a:rPr lang="fa-IR" dirty="0" smtClean="0"/>
              <a:t>بازار سرمایه کامل است . یعنی هیچ گونه هزینه مبادله و مقررات و قوانین محدود کننده وجود ندارد ، کلیه دارای ها به طور کامل قابل تقسیم است ، اطلاعات به طور رایگان در دسترس است و رقابت کامل وجود دارد . </a:t>
            </a:r>
            <a:endParaRPr lang="en-US" dirty="0" smtClean="0"/>
          </a:p>
          <a:p>
            <a:pPr lvl="0" algn="r" rtl="1"/>
            <a:r>
              <a:rPr lang="fa-IR" dirty="0" smtClean="0"/>
              <a:t>سر مایه گذاران بدون محدودیت می توانند وام بگیرند و یا وام بدهند .</a:t>
            </a:r>
            <a:endParaRPr lang="en-US" dirty="0" smtClean="0"/>
          </a:p>
          <a:p>
            <a:pPr lvl="0" algn="r" rtl="1"/>
            <a:r>
              <a:rPr lang="fa-IR" dirty="0" smtClean="0"/>
              <a:t>بنگاه ها فقط از دو منبع مالی ( سهام و اوراق قرضه ) استفاده می کنند . </a:t>
            </a:r>
            <a:endParaRPr lang="en-US" dirty="0" smtClean="0"/>
          </a:p>
          <a:p>
            <a:pPr lvl="0" algn="r" rtl="1"/>
            <a:r>
              <a:rPr lang="fa-IR" dirty="0" smtClean="0"/>
              <a:t>هیچ گونه مالیاتی وجود ندارد . </a:t>
            </a:r>
            <a:endParaRPr lang="en-US" dirty="0" smtClean="0"/>
          </a:p>
          <a:p>
            <a:pPr lvl="0" algn="r" rtl="1"/>
            <a:r>
              <a:rPr lang="fa-IR" dirty="0" smtClean="0"/>
              <a:t>بنگاه ها متعلق به یک طبقه ریسک همگن هستند . </a:t>
            </a:r>
            <a:endParaRPr lang="en-US" dirty="0" smtClean="0"/>
          </a:p>
          <a:p>
            <a:pPr lvl="0" algn="r" rtl="1"/>
            <a:r>
              <a:rPr lang="fa-IR" dirty="0" smtClean="0"/>
              <a:t>بنگاه ها کل درآمد خالص خود را بین سهامداران تقسیم می کنند . </a:t>
            </a:r>
            <a:endParaRPr lang="en-US" dirty="0" smtClean="0"/>
          </a:p>
          <a:p>
            <a:pPr lvl="0" algn="r" rtl="1"/>
            <a:r>
              <a:rPr lang="fa-IR" dirty="0" smtClean="0"/>
              <a:t>درآمد عملیاتی خالص مورد انتظار یک متغیر تصادفی با میانگین ثابت و واریانس محدود است .</a:t>
            </a:r>
            <a:endParaRPr lang="en-US" dirty="0" smtClean="0"/>
          </a:p>
          <a:p>
            <a:pPr algn="r" rtl="1">
              <a:buNone/>
            </a:pPr>
            <a:endParaRPr lang="en-US" dirty="0"/>
          </a:p>
        </p:txBody>
      </p:sp>
      <p:sp>
        <p:nvSpPr>
          <p:cNvPr id="2" name="Title 1"/>
          <p:cNvSpPr>
            <a:spLocks noGrp="1"/>
          </p:cNvSpPr>
          <p:nvPr>
            <p:ph type="title"/>
          </p:nvPr>
        </p:nvSpPr>
        <p:spPr/>
        <p:txBody>
          <a:bodyPr>
            <a:noAutofit/>
          </a:bodyPr>
          <a:lstStyle/>
          <a:p>
            <a:pPr algn="r" rtl="1"/>
            <a:r>
              <a:rPr lang="fa-IR" sz="2400" dirty="0" smtClean="0"/>
              <a:t>بر طبق نتایج حاصل از مودیگیلیانی و میلر سه قضیه می توان بیان کرد که اساس کار تئوری می باشند :</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algn="r" rtl="1">
              <a:buNone/>
            </a:pPr>
            <a:r>
              <a:rPr lang="fa-IR" dirty="0" smtClean="0"/>
              <a:t>بر طبق این قضیه ساختار سرمایه یک شرکت تحت تاثیر ارزش بازاری اش نمی باشد . </a:t>
            </a:r>
            <a:endParaRPr lang="en-US" dirty="0" smtClean="0"/>
          </a:p>
          <a:p>
            <a:pPr algn="r" rtl="1">
              <a:buNone/>
            </a:pPr>
            <a:r>
              <a:rPr lang="fa-IR" dirty="0" smtClean="0"/>
              <a:t>قضیه 1 بدون در نظر گرفتن مالیات:</a:t>
            </a:r>
            <a:endParaRPr lang="en-US" dirty="0" smtClean="0"/>
          </a:p>
          <a:p>
            <a:pPr algn="just" rtl="1">
              <a:buNone/>
            </a:pPr>
            <a:r>
              <a:rPr lang="fa-IR" dirty="0" smtClean="0"/>
              <a:t>مودیگیلیانی و میلر در مطالعاتشان دو شرکت را که ساختار سرمایه متفاوتی دارند در نظر گرفته اند . یکی دارای بدهی در ساختار سرمایه اش و دیگری بدون بدهی در ساختار سرمایه.آنها نتیجه گرفتند که تصمیمات مالی این دو شرکت هیچ تاثیری روی ارزش بازار آنها ندارد چون که هر دو شرکت جریان نقدی برابری دارد . آنها استدلال می کنند که نرخ بازده مورد انتظار بر روی سهام عادی شرکت اهرمی با افزایش نسبت بدهی به سرمایه افزایش می یابد و این به علت افزایش ریسک سرمایه به دلیل افزایش اهرم می باشد و اگر شرکت هیچ گونه بدهی نداشته باشد بازده کل شرکت مساوی بازده بر روی سهام عادی می باشد . </a:t>
            </a:r>
            <a:endParaRPr lang="en-US" dirty="0" smtClean="0"/>
          </a:p>
          <a:p>
            <a:pPr algn="r" rtl="1">
              <a:buNone/>
            </a:pPr>
            <a:endParaRPr lang="en-US" dirty="0"/>
          </a:p>
        </p:txBody>
      </p:sp>
      <p:sp>
        <p:nvSpPr>
          <p:cNvPr id="2" name="Title 1"/>
          <p:cNvSpPr>
            <a:spLocks noGrp="1"/>
          </p:cNvSpPr>
          <p:nvPr>
            <p:ph type="title"/>
          </p:nvPr>
        </p:nvSpPr>
        <p:spPr/>
        <p:txBody>
          <a:bodyPr>
            <a:normAutofit fontScale="90000"/>
          </a:bodyPr>
          <a:lstStyle/>
          <a:p>
            <a:pPr algn="r" rtl="1"/>
            <a:r>
              <a:rPr lang="fa-IR" dirty="0" smtClean="0"/>
              <a:t>قضیه 1 – نامرتبط بودن ساختار سرمایه:</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r>
              <a:rPr lang="fa-IR" dirty="0" smtClean="0"/>
              <a:t>زمانی که مالیات بر سود شرکت اعمال گردد تامین مالی از طریق بدهی سودمندتر است و شرکت هایی که از اهرم استفاده می کنند ارزش بیشتری دارند چرا که هزینه بهره بدهی یک فرضیه قابل قبول مالیاتی و کاهش دهنده درآمد مشمول مالیات محسوب می شود . در نتیجه با ثابت بودن درآمد خالص عملیاتی ، سود عملیاتی بیشتری را به سمت سرمایه گذاران انتقال می دهد . </a:t>
            </a:r>
            <a:endParaRPr lang="en-US" dirty="0" smtClean="0"/>
          </a:p>
          <a:p>
            <a:pPr algn="just" rtl="1"/>
            <a:r>
              <a:rPr lang="fa-IR" dirty="0" smtClean="0"/>
              <a:t>بسیاری از نویسندگان در مورد این قضیه بحث می کنند مبنی بر اینکه همه شرایطی که در این قضیه پیش بینی می شود در بازار های انفرادی در دسترس نیستند . این دانشمندان در مورد این که آیا تمام بازارها کامل هستند ؟ بحث می کنند . </a:t>
            </a:r>
            <a:endParaRPr lang="en-US" dirty="0" smtClean="0"/>
          </a:p>
          <a:p>
            <a:pPr algn="r" rtl="1">
              <a:buNone/>
            </a:pPr>
            <a:endParaRPr lang="en-US" dirty="0"/>
          </a:p>
        </p:txBody>
      </p:sp>
      <p:sp>
        <p:nvSpPr>
          <p:cNvPr id="2" name="Title 1"/>
          <p:cNvSpPr>
            <a:spLocks noGrp="1"/>
          </p:cNvSpPr>
          <p:nvPr>
            <p:ph type="title"/>
          </p:nvPr>
        </p:nvSpPr>
        <p:spPr/>
        <p:txBody>
          <a:bodyPr>
            <a:normAutofit fontScale="90000"/>
          </a:bodyPr>
          <a:lstStyle/>
          <a:p>
            <a:pPr algn="r" rtl="1"/>
            <a:r>
              <a:rPr lang="fa-IR" dirty="0" smtClean="0"/>
              <a:t>قضیه 1 با در نظر گرفتن مالیات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normAutofit/>
          </a:bodyPr>
          <a:lstStyle/>
          <a:p>
            <a:pPr algn="just" rtl="1">
              <a:buNone/>
            </a:pPr>
            <a:r>
              <a:rPr lang="fa-IR" sz="2400" dirty="0" smtClean="0"/>
              <a:t>مدیران یک بنگاه به منظور ایجاد درآمد و عواید اضافی به سرمایه گذاری در کارخانجات و تجهیزات جدید مبادرت می کنند . عواید ایجاد شده از سوی بنگاه متعلق به مالکان است که می تواند به آنان پرداخت شود یا درون بنگاه باقی بماند . نسبت سود پرداختی به مالکان بنگاه به عنوان « سود سهمی » و نسبت باقیمانده در بنگاه به عنوان « سود انباشته » شناخته می شود . </a:t>
            </a:r>
          </a:p>
          <a:p>
            <a:pPr algn="just" rtl="1">
              <a:buNone/>
            </a:pPr>
            <a:r>
              <a:rPr lang="fa-IR" sz="2400" dirty="0" smtClean="0"/>
              <a:t>به سرمایه گذاری مالکان در شرکت حقوق صاحبان سهام گفته می شود . </a:t>
            </a:r>
          </a:p>
          <a:p>
            <a:pPr algn="just" rtl="1">
              <a:buNone/>
            </a:pPr>
            <a:r>
              <a:rPr lang="fa-IR" sz="2400" dirty="0" smtClean="0"/>
              <a:t>یک راه برای پرداخت سرمایه گذاری های جدید استفاده از سود انباشته گذشته است . اگر عواید در قالب سرمایه گذاری مجدد سود به شرکت بازگردد مالکان انتظار دارند در طرح هایی سرمایه گذاری شود که ارزش بنگاه و به تبع آن حقوق صاحبان سهام افزایش یابد . </a:t>
            </a:r>
            <a:endParaRPr lang="en-US" sz="2400" dirty="0"/>
          </a:p>
        </p:txBody>
      </p:sp>
      <p:sp>
        <p:nvSpPr>
          <p:cNvPr id="4" name="Title 3"/>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r>
              <a:rPr lang="fa-IR" dirty="0" smtClean="0"/>
              <a:t>بر طبق این قضیه هزینه حقوق صاحبان سهام با افزایش نرخ بدهی حقوق صاحبان سهام در ساختار سرمایه یک شرکت افزایش می یابد . در قضیه 2 بر طبق گفته های ولا میل (2000) متوسط وزنی هزینه سرمایه شرکت تحت تاثیر اهرمش نیست . همچنین طبق قضیه 2 وقتی نرخ بدهی حقوق صاحبان سهام افزایش می یابد شرکت هزینه حقوق صاحبان سهام تحت یک حالت خطی افزایش می یابد . </a:t>
            </a:r>
            <a:endParaRPr lang="en-US" dirty="0" smtClean="0"/>
          </a:p>
          <a:p>
            <a:pPr algn="r" rtl="1">
              <a:buNone/>
            </a:pPr>
            <a:endParaRPr lang="en-US" dirty="0"/>
          </a:p>
        </p:txBody>
      </p:sp>
      <p:sp>
        <p:nvSpPr>
          <p:cNvPr id="2" name="Title 1"/>
          <p:cNvSpPr>
            <a:spLocks noGrp="1"/>
          </p:cNvSpPr>
          <p:nvPr>
            <p:ph type="title"/>
          </p:nvPr>
        </p:nvSpPr>
        <p:spPr/>
        <p:txBody>
          <a:bodyPr>
            <a:normAutofit fontScale="90000"/>
          </a:bodyPr>
          <a:lstStyle/>
          <a:p>
            <a:pPr algn="r" rtl="1"/>
            <a:r>
              <a:rPr lang="fa-IR" dirty="0" smtClean="0"/>
              <a:t>قضیه 2- نرخ بازده حقوق صاحبان سهام</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just" rtl="1">
              <a:buNone/>
            </a:pPr>
            <a:r>
              <a:rPr lang="fa-IR" dirty="0" smtClean="0"/>
              <a:t>بر طبق این قضیه ارزش کل بازار یک شرکت تحت تاثیر سیاست تقسیم سود نیست . مودیگیلیانی و میلر در مطالعاتشان در مجله ی بیزینس بیان می کنند که سیاست تقسیم سود برای ارزش یک شرکت مهم نیست .آنها در مورد اینکه ارزش بازاری یک شرکت به وسیله ی قدرت درآمد آنها در ریسک دارایی های اساسی شان تعیین می شود بحث می کنند . </a:t>
            </a:r>
            <a:endParaRPr lang="en-US" dirty="0" smtClean="0"/>
          </a:p>
          <a:p>
            <a:pPr algn="r" rtl="1">
              <a:buNone/>
            </a:pPr>
            <a:endParaRPr lang="en-US" dirty="0"/>
          </a:p>
        </p:txBody>
      </p:sp>
      <p:sp>
        <p:nvSpPr>
          <p:cNvPr id="2" name="Title 1"/>
          <p:cNvSpPr>
            <a:spLocks noGrp="1"/>
          </p:cNvSpPr>
          <p:nvPr>
            <p:ph type="title"/>
          </p:nvPr>
        </p:nvSpPr>
        <p:spPr/>
        <p:txBody>
          <a:bodyPr>
            <a:normAutofit fontScale="90000"/>
          </a:bodyPr>
          <a:lstStyle/>
          <a:p>
            <a:pPr algn="r" rtl="1"/>
            <a:r>
              <a:rPr lang="fa-IR" dirty="0" smtClean="0"/>
              <a:t>قضیه 3 – سیاست تقسیم سود نامرتبط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rtl="1">
              <a:buNone/>
            </a:pPr>
            <a:r>
              <a:rPr lang="fa-IR" dirty="0" smtClean="0"/>
              <a:t>مودیگیلیانی و میلر نقش مهمی را در اقتصاد مالی داشته اند به طوری که استرن و دیگر همکاران چنین اظهار کرده اند که بیشتر اقتصاد دانان مالی موافق قضیه های مودیگیلیانی و میلر هستند . مثلا ساختار سرمایه و قضیه نامرتبط بودن مشهورترین و تاثیرگذارترین تئوری در توسعه اقتصاد مالی می باشند . بیشتر نویسندگان هم سعی کرده اند که این تئوری ها را در قضیه های خودشان وارد کنند . مودیگیلیانی و میلر مقاله ای را در ارتباط با اقتصاد مالی با عنوان « هزینه سرمایه ، مشارکت مالی و تئوری سرمایه گذاری » در سال 1958 به چاپ رساندند که از طرف بسیاری از اقتصاد دانان مالی مورد تایید قرار گرفت و آنها موفق به دریافت جایزه نوبل در اقتصاد شدند . به همین دلیل نظرات آنها در تئوری مالی مهم است . اما با توجه به نتیجه این تئوری ما نمیتوانیم تایید کنیم که ساختار سرمایه یا تصمیمات مالی تماما نامرتبط هستند با ارزش شرکت . همه فرضیات این قضیه نشان می دهد که دنیایی که توسط مودیگیلیانی و میلر تصور شده است یک محیط کنترل شده ای است که هیچ ریسکی را در نظر نگرفته است . دنیای واقعی کمی متفاوت تر از دنیای این دو اقتصاد دان می باشد . در واقع تئوری مودیگیلیانی و میلر راهی است برای اندیشیدن در مورد ساختار سرمایه و تصمیمات مالی در شرایط خاص . راهی است که نیازمند سطح بالای انضباط فکری و وضوح تحلیلی می باشد . </a:t>
            </a:r>
            <a:endParaRPr lang="en-US" dirty="0" smtClean="0"/>
          </a:p>
          <a:p>
            <a:pPr algn="r" rtl="1">
              <a:buNone/>
            </a:pPr>
            <a:endParaRPr lang="en-US" dirty="0"/>
          </a:p>
        </p:txBody>
      </p:sp>
      <p:sp>
        <p:nvSpPr>
          <p:cNvPr id="2" name="Title 1"/>
          <p:cNvSpPr>
            <a:spLocks noGrp="1"/>
          </p:cNvSpPr>
          <p:nvPr>
            <p:ph type="title"/>
          </p:nvPr>
        </p:nvSpPr>
        <p:spPr/>
        <p:txBody>
          <a:bodyPr>
            <a:normAutofit fontScale="90000"/>
          </a:bodyPr>
          <a:lstStyle/>
          <a:p>
            <a:pPr algn="r" rtl="1"/>
            <a:r>
              <a:rPr lang="fa-IR" dirty="0" smtClean="0"/>
              <a:t>نتیجه :</a:t>
            </a: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err="1" smtClean="0"/>
              <a:t>Faruk</a:t>
            </a:r>
            <a:r>
              <a:rPr lang="en-US" dirty="0" smtClean="0"/>
              <a:t> </a:t>
            </a:r>
            <a:r>
              <a:rPr lang="en-US" dirty="0" err="1" smtClean="0"/>
              <a:t>Ahmeti</a:t>
            </a:r>
            <a:r>
              <a:rPr lang="en-US" dirty="0" smtClean="0"/>
              <a:t> and </a:t>
            </a:r>
            <a:r>
              <a:rPr lang="en-US" dirty="0" err="1" smtClean="0"/>
              <a:t>Burim</a:t>
            </a:r>
            <a:r>
              <a:rPr lang="en-US" dirty="0" smtClean="0"/>
              <a:t> </a:t>
            </a:r>
            <a:r>
              <a:rPr lang="en-US" dirty="0" err="1" smtClean="0"/>
              <a:t>Prenaj</a:t>
            </a:r>
            <a:r>
              <a:rPr lang="en-US" dirty="0" smtClean="0"/>
              <a:t> ,2015, A critical review of </a:t>
            </a:r>
            <a:r>
              <a:rPr lang="en-US" dirty="0" err="1" smtClean="0"/>
              <a:t>Modigiliani</a:t>
            </a:r>
            <a:r>
              <a:rPr lang="en-US" dirty="0" smtClean="0"/>
              <a:t> and Miller </a:t>
            </a:r>
            <a:r>
              <a:rPr lang="en-US" baseline="30000" dirty="0" smtClean="0"/>
              <a:t>,</a:t>
            </a:r>
            <a:r>
              <a:rPr lang="en-US" dirty="0" smtClean="0"/>
              <a:t>s theorem of capital </a:t>
            </a:r>
            <a:r>
              <a:rPr lang="en-US" dirty="0" err="1" smtClean="0"/>
              <a:t>structure,International</a:t>
            </a:r>
            <a:r>
              <a:rPr lang="en-US" smtClean="0"/>
              <a:t> Journal Of Economics , Commerce and Management </a:t>
            </a:r>
          </a:p>
          <a:p>
            <a:pPr>
              <a:buNone/>
            </a:pPr>
            <a:endParaRPr lang="en-US"/>
          </a:p>
        </p:txBody>
      </p:sp>
      <p:sp>
        <p:nvSpPr>
          <p:cNvPr id="2" name="Title 1"/>
          <p:cNvSpPr>
            <a:spLocks noGrp="1"/>
          </p:cNvSpPr>
          <p:nvPr>
            <p:ph type="title"/>
          </p:nvPr>
        </p:nvSpPr>
        <p:spPr/>
        <p:txBody>
          <a:bodyPr/>
          <a:lstStyle/>
          <a:p>
            <a:pPr algn="l"/>
            <a:r>
              <a:rPr lang="en-US" dirty="0" smtClean="0"/>
              <a:t>Reference:</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سرمایه جدید ممکن است از طریق استقراض ، فروش بهره مالکانه بیشتر یا هر دو افزایش یابد . </a:t>
            </a:r>
          </a:p>
          <a:p>
            <a:pPr algn="just" rtl="1">
              <a:buNone/>
            </a:pPr>
            <a:r>
              <a:rPr lang="fa-IR" sz="2400" dirty="0" smtClean="0">
                <a:solidFill>
                  <a:srgbClr val="FF0000"/>
                </a:solidFill>
              </a:rPr>
              <a:t>بهره مالکانه : مبلغی است که به منظور بهره برداری از امتیاز منابع دارای ارزش اقتصادی ( برای نمونه حق استخراج از معدن ) و یا برای بهره گرفتن از حق تکثیر ، نشانه تجاری و یا دانش فنی و تکنولوژی به دولت یا مالک پرداخت می  شود . </a:t>
            </a:r>
          </a:p>
          <a:p>
            <a:pPr algn="just" rtl="1">
              <a:buNone/>
            </a:pPr>
            <a:r>
              <a:rPr lang="fa-IR" sz="2400" dirty="0" smtClean="0">
                <a:solidFill>
                  <a:srgbClr val="FF0000"/>
                </a:solidFill>
              </a:rPr>
              <a:t>( در ایران تملک معادن به عنوان یکی از انفال توسط بخش خصوصی مقدور نیست . در مقابل بهره برداری از معادن با پرداخت وجهی به نام بهره مالکانه  بلامانع است . </a:t>
            </a:r>
            <a:endParaRPr lang="en-US" sz="2400" dirty="0">
              <a:solidFill>
                <a:srgbClr val="FF0000"/>
              </a:solidFill>
            </a:endParaRPr>
          </a:p>
        </p:txBody>
      </p:sp>
      <p:sp>
        <p:nvSpPr>
          <p:cNvPr id="2" name="Title 1"/>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2400" dirty="0" smtClean="0"/>
              <a:t>ساختار سرمایه ی یک بنگاه ترکیبی از سه منبع : بدهی ، حقوق انباشته شده ی صاحبان سهام و حقوق صاحبان سهام جدید است . </a:t>
            </a:r>
          </a:p>
          <a:p>
            <a:pPr algn="r" rtl="1">
              <a:buNone/>
            </a:pPr>
            <a:r>
              <a:rPr lang="fa-IR" sz="2400" dirty="0" smtClean="0"/>
              <a:t>اگر مدیریت بنگاه برای تامین مالی عملیات شرکت خود ، روش بدهی را انتخاب کند طلبکاران ( وام دهندگان ) انتظار دارند که اصل و بهره وام  در موعد مقرر بازپرداخت شود . اگر تامین مالی بنگاه از محل حقوق صاحبان سهام انجام شود مالکان انتظار بازدهی در شکل سودهای سهمی ، تقویت ارزش منافع صاحبان سهام یا با احتمال بیشتر ترکیبی از هر دو مورد را دارند . </a:t>
            </a:r>
          </a:p>
          <a:p>
            <a:pPr algn="r" rtl="1">
              <a:buNone/>
            </a:pPr>
            <a:r>
              <a:rPr lang="fa-IR" sz="2400" dirty="0" smtClean="0">
                <a:solidFill>
                  <a:srgbClr val="FF0000"/>
                </a:solidFill>
              </a:rPr>
              <a:t>( سودهای سهمی به معنی تقسیم سود از طریق توزیع سهام بین سهامداران در واحد اقتصادی می باشد . </a:t>
            </a:r>
            <a:r>
              <a:rPr lang="fa-IR" sz="2400" smtClean="0">
                <a:solidFill>
                  <a:srgbClr val="FF0000"/>
                </a:solidFill>
              </a:rPr>
              <a:t>)</a:t>
            </a:r>
            <a:endParaRPr lang="en-US" sz="2400" dirty="0">
              <a:solidFill>
                <a:srgbClr val="FF0000"/>
              </a:solidFill>
            </a:endParaRPr>
          </a:p>
        </p:txBody>
      </p:sp>
      <p:sp>
        <p:nvSpPr>
          <p:cNvPr id="2" name="Title 1"/>
          <p:cNvSpPr>
            <a:spLocks noGrp="1"/>
          </p:cNvSpPr>
          <p:nvPr>
            <p:ph type="title"/>
          </p:nvPr>
        </p:nvSpPr>
        <p:spPr/>
        <p:txBody>
          <a:bodyPr/>
          <a:lstStyle/>
          <a:p>
            <a:pPr algn="just" rtl="1"/>
            <a:r>
              <a:rPr lang="fa-IR" dirty="0" smtClean="0"/>
              <a:t>بدهی در برابر حقوق صاحبان سهام </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فرض می کنیم مدیریت بنگاه بخواهد مبلغی را استقراض کرده و در مدت یکسال با بهره ای معین سرمایه گذاری کند . اگر در پایان سود شرکت بیش از پرداخت بدهی باشد که باید بازپرداخت شود . در این صورت پس از پرداخت به بستانکاران ، مالکان تمامی سودهای باقیمانده را دریافت خواهند کرد . اگر سود شرکت کمتر از پرداخت های بدهیی باشد باید تمامی مطالبات بستانکاران پرداخت شود ، این احتمال وجود دارد که چیزی برای مالکان باقی نماند . </a:t>
            </a:r>
          </a:p>
          <a:p>
            <a:pPr algn="just" rtl="1">
              <a:buNone/>
            </a:pPr>
            <a:r>
              <a:rPr lang="fa-IR" sz="2400" dirty="0" smtClean="0"/>
              <a:t>قصور در پرداخت بهره یا اصل مبلغ تعهد شده به پریشانی مالی ( </a:t>
            </a:r>
            <a:r>
              <a:rPr lang="en-US" sz="2400" dirty="0" smtClean="0"/>
              <a:t>financial distress)</a:t>
            </a:r>
            <a:r>
              <a:rPr lang="fa-IR" sz="2400" dirty="0" smtClean="0"/>
              <a:t> منجر می شود . </a:t>
            </a:r>
            <a:r>
              <a:rPr lang="fa-IR" sz="2400" smtClean="0"/>
              <a:t>پریشانی مالی شرایطی است که در آن مدیریت در مواجهه با فشارهای اعمال شده باید در خصوص تامین تعهدات قانونی خود نسبت به بستانکاران تصمیم گیری کند که ممکن است تصمیم اتخاذ شده به بهترین صورت منافع مالکان را تامین نکند . </a:t>
            </a:r>
            <a:endParaRPr lang="en-US" sz="2400"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just" rtl="1">
              <a:buNone/>
            </a:pPr>
            <a:r>
              <a:rPr lang="fa-IR" sz="2400" dirty="0" smtClean="0"/>
              <a:t>بنگاهی را در نظر بگیرید که 20 میلیون دلار دارایی دارد که تمامی آن از طریق حقوق صاحبان سهام تامین مالی شده است . به چنین بنگاهی « بنگاه 100 درصد تامین مالی شده با حقوق صاحبان سهام » یا « بدون اهرم » گفته می شود . </a:t>
            </a:r>
          </a:p>
          <a:p>
            <a:pPr algn="just" rtl="1">
              <a:buNone/>
            </a:pPr>
            <a:r>
              <a:rPr lang="fa-IR" sz="2400" dirty="0" smtClean="0"/>
              <a:t>اهرم مالی عبارت است از استفاده از انواع ابزارهای مالی یا بدهی برای افزایش نرخ بازده سرمایه گذاری . به عبارت دیگر اهرم به معنی قرض کردن پول به منظور چند برابر کردن درآمد حاصل از دادو ستد می باشد . </a:t>
            </a:r>
          </a:p>
          <a:p>
            <a:pPr algn="just" rtl="1">
              <a:buNone/>
            </a:pPr>
            <a:r>
              <a:rPr lang="fa-IR" sz="2400" dirty="0" smtClean="0"/>
              <a:t>اگر اهرم مالی افزایش یابد به معنای استفاده بیشتر از بدهی در ساختار سرمایه در مقایسه با حقوق صاحبان سهام و در نتیجه بی </a:t>
            </a:r>
            <a:r>
              <a:rPr lang="fa-IR" sz="2400" smtClean="0"/>
              <a:t>ثباتی بیشتر عایدی هر سهم می باشد . </a:t>
            </a:r>
            <a:endParaRPr lang="fa-IR" sz="2400" dirty="0" smtClean="0"/>
          </a:p>
          <a:p>
            <a:pPr algn="just" rtl="1">
              <a:buNone/>
            </a:pPr>
            <a:endParaRPr lang="fa-IR" dirty="0" smtClean="0"/>
          </a:p>
          <a:p>
            <a:pPr algn="just" rtl="1">
              <a:buNone/>
            </a:pPr>
            <a:r>
              <a:rPr lang="fa-IR" dirty="0" smtClean="0"/>
              <a:t> </a:t>
            </a:r>
            <a:endParaRPr lang="en-US" dirty="0"/>
          </a:p>
        </p:txBody>
      </p:sp>
      <p:sp>
        <p:nvSpPr>
          <p:cNvPr id="2" name="Title 1"/>
          <p:cNvSpPr>
            <a:spLocks noGrp="1"/>
          </p:cNvSpPr>
          <p:nvPr>
            <p:ph type="title"/>
          </p:nvPr>
        </p:nvSpPr>
        <p:spPr/>
        <p:txBody>
          <a:bodyPr/>
          <a:lstStyle/>
          <a:p>
            <a:pPr algn="just" rtl="1"/>
            <a:r>
              <a:rPr lang="fa-IR" dirty="0" smtClean="0"/>
              <a:t>ساختار سرمایه شرکت و اهرم مالی</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r" rtl="1">
              <a:buNone/>
            </a:pPr>
            <a:r>
              <a:rPr lang="fa-IR" sz="2400" dirty="0" smtClean="0"/>
              <a:t>جریان نقدی آزاد یک شرکت : جریان نقدی ناخالص آن منهای مخارج سرمایه ای و سودهای سهمی است . </a:t>
            </a:r>
          </a:p>
          <a:p>
            <a:pPr algn="r" rtl="1">
              <a:buNone/>
            </a:pPr>
            <a:r>
              <a:rPr lang="fa-IR" sz="2400" dirty="0" smtClean="0"/>
              <a:t>مسئله پیش روی مدیریت چگونگی استفاده موثر از جریانات نقدی آزاد خود است .</a:t>
            </a:r>
          </a:p>
          <a:p>
            <a:pPr algn="r" rtl="1">
              <a:buNone/>
            </a:pPr>
            <a:r>
              <a:rPr lang="fa-IR" sz="2400" dirty="0" smtClean="0"/>
              <a:t>ینسن بیان می کند که در نتیجه تامین مالی از طریق بدهی ، جریان نقدی آزاد بنگاه کاهش می یابد و بنگاه برای تامین سرمایه جدید ناگزیر از ورود مجدد به بازار بدهی است . </a:t>
            </a:r>
          </a:p>
          <a:p>
            <a:pPr algn="r" rtl="1">
              <a:buNone/>
            </a:pPr>
            <a:r>
              <a:rPr lang="fa-IR" sz="2400" smtClean="0"/>
              <a:t>نظریه ینسن مدعی است که نیاز به انتشار منابع بدهی از دو طریق به بنگاه سود می رساند : </a:t>
            </a:r>
            <a:endParaRPr lang="en-US" sz="2400" dirty="0"/>
          </a:p>
        </p:txBody>
      </p:sp>
      <p:sp>
        <p:nvSpPr>
          <p:cNvPr id="2" name="Title 1"/>
          <p:cNvSpPr>
            <a:spLocks noGrp="1"/>
          </p:cNvSpPr>
          <p:nvPr>
            <p:ph type="title"/>
          </p:nvPr>
        </p:nvSpPr>
        <p:spPr/>
        <p:txBody>
          <a:bodyPr/>
          <a:lstStyle/>
          <a:p>
            <a:pPr algn="just" rtl="1"/>
            <a:r>
              <a:rPr lang="fa-IR" dirty="0" smtClean="0"/>
              <a:t>نظریه جریان نقدی آزاد ینسن</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1- منابع کمتری تحت کنترل مدیریت است و احتمال کمتری برای اتلاف این منابع در سرمایه گذاری های غیرسودآور وجود دارد . </a:t>
            </a:r>
          </a:p>
          <a:p>
            <a:pPr algn="just" rtl="1">
              <a:buNone/>
            </a:pPr>
            <a:r>
              <a:rPr lang="fa-IR" sz="2400" dirty="0" smtClean="0"/>
              <a:t>2- وابستگی پیوسته به بازار بدهی برای تامین سرمایه جدید ، انضباط حاکمیتی بر مدیریت تحمیل می کند که در غیر این صورت وجود نخواهد داشت . </a:t>
            </a:r>
            <a:endParaRPr lang="en-US" sz="2400" dirty="0"/>
          </a:p>
        </p:txBody>
      </p:sp>
      <p:sp>
        <p:nvSpPr>
          <p:cNvPr id="2" name="Title 1"/>
          <p:cNvSpPr>
            <a:spLocks noGrp="1"/>
          </p:cNvSpPr>
          <p:nvPr>
            <p:ph type="title"/>
          </p:nvPr>
        </p:nvSpPr>
        <p:spPr/>
        <p:txBody>
          <a:bodyPr/>
          <a:lstStyle/>
          <a:p>
            <a:pPr algn="just" rtl="1"/>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rtl="1">
              <a:buNone/>
            </a:pPr>
            <a:r>
              <a:rPr lang="fa-IR" sz="2400" dirty="0" smtClean="0"/>
              <a:t>معمولا پرداخت های بهره بر تعهدات بدهی در راستای تامین اهداف مالیاتی قابلیت معافیت دارند ، حال آنکه سودهای سهمی پرداخت شده به سهام داران مشمول معافیت مالیاتی نیستند . با توجه به آنکه مالیات ها هزینه تامین مالی را تحت تاثیر قرار می دهند ، قانون مالیات به طور طبیعی تصمیمات ساختار سرمایه را تحت تاثیر قرار می دهد . </a:t>
            </a:r>
          </a:p>
          <a:p>
            <a:pPr algn="just" rtl="1">
              <a:buNone/>
            </a:pPr>
            <a:r>
              <a:rPr lang="fa-IR" sz="2400" dirty="0" smtClean="0"/>
              <a:t>قابلیت معافیت از بهره نشان دهنده یارانه دولت برای تامین مالی از طریق بدهی است . در واقع با مجاز دانستن کسر بهره از درآمدهای مشمول مالیات ، دولت هزینه انتشار بدهی را با شرکت استقراض کننده قسمت می کند . </a:t>
            </a:r>
            <a:endParaRPr lang="en-US" sz="2400" dirty="0"/>
          </a:p>
        </p:txBody>
      </p:sp>
      <p:sp>
        <p:nvSpPr>
          <p:cNvPr id="2" name="Title 1"/>
          <p:cNvSpPr>
            <a:spLocks noGrp="1"/>
          </p:cNvSpPr>
          <p:nvPr>
            <p:ph type="title"/>
          </p:nvPr>
        </p:nvSpPr>
        <p:spPr/>
        <p:txBody>
          <a:bodyPr/>
          <a:lstStyle/>
          <a:p>
            <a:pPr algn="just" rtl="1"/>
            <a:r>
              <a:rPr lang="fa-IR" dirty="0" smtClean="0"/>
              <a:t>ساختار سرمایه و مالیات ها</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365</TotalTime>
  <Words>2537</Words>
  <Application>Microsoft Office PowerPoint</Application>
  <PresentationFormat>On-screen Show (4:3)</PresentationFormat>
  <Paragraphs>89</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Concourse</vt:lpstr>
      <vt:lpstr>اقتصاد مالی : کتاب فرانک فابوزی فصل پنجم</vt:lpstr>
      <vt:lpstr>Slide 2</vt:lpstr>
      <vt:lpstr>Slide 3</vt:lpstr>
      <vt:lpstr>بدهی در برابر حقوق صاحبان سهام </vt:lpstr>
      <vt:lpstr>Slide 5</vt:lpstr>
      <vt:lpstr>ساختار سرمایه شرکت و اهرم مالی</vt:lpstr>
      <vt:lpstr>نظریه جریان نقدی آزاد ینسن</vt:lpstr>
      <vt:lpstr>Slide 8</vt:lpstr>
      <vt:lpstr>ساختار سرمایه و مالیات ها</vt:lpstr>
      <vt:lpstr>سپر مالیاتی بهره</vt:lpstr>
      <vt:lpstr>Slide 11</vt:lpstr>
      <vt:lpstr>هزینه سرمایه</vt:lpstr>
      <vt:lpstr>Slide 13</vt:lpstr>
      <vt:lpstr>به نام خدا </vt:lpstr>
      <vt:lpstr>مقدمه </vt:lpstr>
      <vt:lpstr>تئوری مودیگیلیانی و میلر </vt:lpstr>
      <vt:lpstr>بر طبق نتایج حاصل از مودیگیلیانی و میلر سه قضیه می توان بیان کرد که اساس کار تئوری می باشند : </vt:lpstr>
      <vt:lpstr>قضیه 1 – نامرتبط بودن ساختار سرمایه: </vt:lpstr>
      <vt:lpstr>قضیه 1 با در نظر گرفتن مالیات : </vt:lpstr>
      <vt:lpstr>قضیه 2- نرخ بازده حقوق صاحبان سهام </vt:lpstr>
      <vt:lpstr>قضیه 3 – سیاست تقسیم سود نامرتبط  </vt:lpstr>
      <vt:lpstr>نتیجه : </vt:lpstr>
      <vt:lpstr>Reference:</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پنجم</dc:title>
  <dc:creator>Fujitsu</dc:creator>
  <cp:lastModifiedBy>User</cp:lastModifiedBy>
  <cp:revision>38</cp:revision>
  <dcterms:created xsi:type="dcterms:W3CDTF">2006-08-16T00:00:00Z</dcterms:created>
  <dcterms:modified xsi:type="dcterms:W3CDTF">2019-10-10T20:35:08Z</dcterms:modified>
</cp:coreProperties>
</file>