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256" r:id="rId2"/>
    <p:sldId id="257" r:id="rId3"/>
    <p:sldId id="258" r:id="rId4"/>
    <p:sldId id="274" r:id="rId5"/>
    <p:sldId id="275" r:id="rId6"/>
    <p:sldId id="276" r:id="rId7"/>
    <p:sldId id="259" r:id="rId8"/>
    <p:sldId id="277" r:id="rId9"/>
    <p:sldId id="260" r:id="rId10"/>
    <p:sldId id="278" r:id="rId11"/>
    <p:sldId id="279" r:id="rId12"/>
    <p:sldId id="280" r:id="rId13"/>
    <p:sldId id="281" r:id="rId14"/>
    <p:sldId id="282" r:id="rId15"/>
    <p:sldId id="261" r:id="rId16"/>
    <p:sldId id="26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5B0B12E-AF48-44EA-A225-DD16D44D97C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0F062-3AB5-4D92-A40B-FAC09921C0F1}"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23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B12E-AF48-44EA-A225-DD16D44D97C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285653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B12E-AF48-44EA-A225-DD16D44D97C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0F062-3AB5-4D92-A40B-FAC09921C0F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62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B12E-AF48-44EA-A225-DD16D44D97C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229176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B0B12E-AF48-44EA-A225-DD16D44D97C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0F062-3AB5-4D92-A40B-FAC09921C0F1}"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72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B0B12E-AF48-44EA-A225-DD16D44D97C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10868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B0B12E-AF48-44EA-A225-DD16D44D97C8}"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325493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B0B12E-AF48-44EA-A225-DD16D44D97C8}"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156410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0B12E-AF48-44EA-A225-DD16D44D97C8}"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350714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B0B12E-AF48-44EA-A225-DD16D44D97C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0F062-3AB5-4D92-A40B-FAC09921C0F1}" type="slidenum">
              <a:rPr lang="en-US" smtClean="0"/>
              <a:t>‹#›</a:t>
            </a:fld>
            <a:endParaRPr lang="en-US"/>
          </a:p>
        </p:txBody>
      </p:sp>
    </p:spTree>
    <p:extLst>
      <p:ext uri="{BB962C8B-B14F-4D97-AF65-F5344CB8AC3E}">
        <p14:creationId xmlns:p14="http://schemas.microsoft.com/office/powerpoint/2010/main" val="15173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B0B12E-AF48-44EA-A225-DD16D44D97C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0F062-3AB5-4D92-A40B-FAC09921C0F1}"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98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5B0B12E-AF48-44EA-A225-DD16D44D97C8}" type="datetimeFigureOut">
              <a:rPr lang="en-US" smtClean="0"/>
              <a:t>9/29/2021</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480F062-3AB5-4D92-A40B-FAC09921C0F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318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اقتصاد خرد</a:t>
            </a:r>
            <a:endParaRPr lang="en-US" dirty="0"/>
          </a:p>
        </p:txBody>
      </p:sp>
      <p:sp>
        <p:nvSpPr>
          <p:cNvPr id="3" name="Subtitle 2"/>
          <p:cNvSpPr>
            <a:spLocks noGrp="1"/>
          </p:cNvSpPr>
          <p:nvPr>
            <p:ph type="subTitle" idx="1"/>
          </p:nvPr>
        </p:nvSpPr>
        <p:spPr/>
        <p:txBody>
          <a:bodyPr>
            <a:normAutofit/>
          </a:bodyPr>
          <a:lstStyle/>
          <a:p>
            <a:r>
              <a:rPr lang="fa-IR" sz="4000" dirty="0" smtClean="0"/>
              <a:t>جلسه اول</a:t>
            </a:r>
          </a:p>
          <a:p>
            <a:r>
              <a:rPr lang="fa-IR" sz="3000" dirty="0"/>
              <a:t>تقاضا ، عرضه و قیمت:</a:t>
            </a:r>
            <a:endParaRPr lang="en-US" sz="3000" dirty="0"/>
          </a:p>
        </p:txBody>
      </p:sp>
    </p:spTree>
    <p:extLst>
      <p:ext uri="{BB962C8B-B14F-4D97-AF65-F5344CB8AC3E}">
        <p14:creationId xmlns:p14="http://schemas.microsoft.com/office/powerpoint/2010/main" val="167624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9730" y="2286000"/>
            <a:ext cx="9168678" cy="4022725"/>
          </a:xfrm>
        </p:spPr>
      </p:pic>
    </p:spTree>
    <p:extLst>
      <p:ext uri="{BB962C8B-B14F-4D97-AF65-F5344CB8AC3E}">
        <p14:creationId xmlns:p14="http://schemas.microsoft.com/office/powerpoint/2010/main" val="335926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در قیمتی بالاتر از </a:t>
            </a:r>
            <a:r>
              <a:rPr lang="en-US" dirty="0" smtClean="0"/>
              <a:t>OB</a:t>
            </a:r>
            <a:r>
              <a:rPr lang="fa-IR" dirty="0" smtClean="0"/>
              <a:t> تقاضا وجود ندارد.</a:t>
            </a:r>
          </a:p>
          <a:p>
            <a:pPr algn="r" rtl="1">
              <a:buFont typeface="Arial" panose="020B0604020202020204" pitchFamily="34" charset="0"/>
              <a:buChar char="•"/>
            </a:pPr>
            <a:r>
              <a:rPr lang="fa-IR" dirty="0" smtClean="0"/>
              <a:t>در قیمت صفر حداکثر تقاضا </a:t>
            </a:r>
            <a:r>
              <a:rPr lang="en-US" dirty="0" smtClean="0"/>
              <a:t>OA</a:t>
            </a:r>
            <a:r>
              <a:rPr lang="fa-IR" dirty="0" smtClean="0"/>
              <a:t> خواهد بود.</a:t>
            </a:r>
          </a:p>
          <a:p>
            <a:pPr algn="r" rtl="1">
              <a:buFont typeface="Arial" panose="020B0604020202020204" pitchFamily="34" charset="0"/>
              <a:buChar char="•"/>
            </a:pPr>
            <a:r>
              <a:rPr lang="fa-IR" dirty="0" smtClean="0"/>
              <a:t>همچنین </a:t>
            </a:r>
            <a:r>
              <a:rPr lang="en-US" dirty="0" smtClean="0"/>
              <a:t>P</a:t>
            </a:r>
            <a:r>
              <a:rPr lang="fa-IR" dirty="0" smtClean="0"/>
              <a:t> حداکثر قیمتی است که مقدار تقاضا در حد صفر کاهش می دهد.</a:t>
            </a:r>
          </a:p>
          <a:p>
            <a:pPr algn="r" rtl="1">
              <a:buFont typeface="Arial" panose="020B0604020202020204" pitchFamily="34" charset="0"/>
              <a:buChar char="•"/>
            </a:pPr>
            <a:r>
              <a:rPr lang="fa-IR" dirty="0" smtClean="0"/>
              <a:t>خط </a:t>
            </a:r>
            <a:r>
              <a:rPr lang="en-US" dirty="0" smtClean="0"/>
              <a:t>AB</a:t>
            </a:r>
            <a:r>
              <a:rPr lang="fa-IR" dirty="0" smtClean="0"/>
              <a:t> نشان دهنده منحنی تقاضا بوده و کلیه نقاط روی خط مرزی </a:t>
            </a:r>
            <a:r>
              <a:rPr lang="en-US" dirty="0" smtClean="0"/>
              <a:t>AB</a:t>
            </a:r>
            <a:r>
              <a:rPr lang="fa-IR" dirty="0" smtClean="0"/>
              <a:t> ترکیبات مختلفی را نشان می دهد که مصرف کننده قادر به خرید آنها می باشد.</a:t>
            </a:r>
          </a:p>
          <a:p>
            <a:pPr algn="r" rtl="1">
              <a:buFont typeface="Arial" panose="020B0604020202020204" pitchFamily="34" charset="0"/>
              <a:buChar char="•"/>
            </a:pPr>
            <a:r>
              <a:rPr lang="fa-IR" dirty="0" smtClean="0"/>
              <a:t>کلیه ترکیبات زیر خط </a:t>
            </a:r>
            <a:r>
              <a:rPr lang="en-US" dirty="0" smtClean="0"/>
              <a:t>AB</a:t>
            </a:r>
            <a:r>
              <a:rPr lang="fa-IR" dirty="0" smtClean="0"/>
              <a:t> دست یافتنی هستند ولی نقاط بالاتر از </a:t>
            </a:r>
            <a:r>
              <a:rPr lang="en-US" dirty="0" smtClean="0"/>
              <a:t>AB</a:t>
            </a:r>
            <a:r>
              <a:rPr lang="fa-IR" smtClean="0"/>
              <a:t> غیر قابل دسترس هستند.</a:t>
            </a:r>
            <a:endParaRPr lang="en-US" dirty="0"/>
          </a:p>
        </p:txBody>
      </p:sp>
    </p:spTree>
    <p:extLst>
      <p:ext uri="{BB962C8B-B14F-4D97-AF65-F5344CB8AC3E}">
        <p14:creationId xmlns:p14="http://schemas.microsoft.com/office/powerpoint/2010/main" val="163474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مثال :منحنی تابع تقاضا به صورت </a:t>
            </a:r>
            <a:r>
              <a:rPr lang="en-US" dirty="0" smtClean="0"/>
              <a:t>x=10 – 2P</a:t>
            </a:r>
            <a:r>
              <a:rPr lang="fa-IR" dirty="0" smtClean="0"/>
              <a:t> را نشان دهید؟</a:t>
            </a:r>
          </a:p>
          <a:p>
            <a:r>
              <a:rPr lang="en-US" dirty="0"/>
              <a:t>X=10-2P   → </a:t>
            </a:r>
            <a:r>
              <a:rPr lang="en-US" dirty="0" err="1"/>
              <a:t>A→p</a:t>
            </a:r>
            <a:r>
              <a:rPr lang="en-US" dirty="0"/>
              <a:t>=0   , x=1</a:t>
            </a:r>
          </a:p>
          <a:p>
            <a:r>
              <a:rPr lang="en-US" dirty="0"/>
              <a:t>                 →</a:t>
            </a:r>
            <a:r>
              <a:rPr lang="en-US" dirty="0" err="1"/>
              <a:t>B→x</a:t>
            </a:r>
            <a:r>
              <a:rPr lang="en-US" dirty="0"/>
              <a:t>=0     ,P=5</a:t>
            </a:r>
          </a:p>
          <a:p>
            <a:pPr algn="r" rtl="1">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612" y="3830738"/>
            <a:ext cx="4847310" cy="2812819"/>
          </a:xfrm>
          <a:prstGeom prst="rect">
            <a:avLst/>
          </a:prstGeom>
        </p:spPr>
      </p:pic>
    </p:spTree>
    <p:extLst>
      <p:ext uri="{BB962C8B-B14F-4D97-AF65-F5344CB8AC3E}">
        <p14:creationId xmlns:p14="http://schemas.microsoft.com/office/powerpoint/2010/main" val="178821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مثال:با توجه به تابع تقاضا </a:t>
            </a:r>
            <a:r>
              <a:rPr lang="en-US" dirty="0" smtClean="0"/>
              <a:t>x=60 – 3P</a:t>
            </a:r>
            <a:r>
              <a:rPr lang="fa-IR" dirty="0" smtClean="0"/>
              <a:t> ، اولا منحنی تقاضا را رسم نمایید.ثانیا مصرف کننده با چه قیمتی می تواند 39 واحد را خریداری نماید؟ثالثاحداکثر مقداری که این مصرف کننده می تواند خریداری کند را تعیین نمایید؟</a:t>
            </a:r>
          </a:p>
          <a:p>
            <a:pPr algn="r" rtl="1">
              <a:buFont typeface="Arial" panose="020B0604020202020204" pitchFamily="34" charset="0"/>
              <a:buChar char="•"/>
            </a:pPr>
            <a:endParaRPr lang="fa-IR" dirty="0"/>
          </a:p>
          <a:p>
            <a:pPr algn="r" rtl="1">
              <a:buFont typeface="Arial" panose="020B0604020202020204" pitchFamily="34" charset="0"/>
              <a:buChar char="•"/>
            </a:pPr>
            <a:r>
              <a:rPr lang="fa-IR" dirty="0" smtClean="0"/>
              <a:t>اولا:   </a:t>
            </a:r>
          </a:p>
          <a:p>
            <a:r>
              <a:rPr lang="en-US" dirty="0"/>
              <a:t>X=60-3P   → </a:t>
            </a:r>
            <a:r>
              <a:rPr lang="en-US" dirty="0" err="1"/>
              <a:t>A→p</a:t>
            </a:r>
            <a:r>
              <a:rPr lang="en-US" dirty="0"/>
              <a:t>=0   , x=60</a:t>
            </a:r>
          </a:p>
          <a:p>
            <a:r>
              <a:rPr lang="en-US" dirty="0"/>
              <a:t>                 →</a:t>
            </a:r>
            <a:r>
              <a:rPr lang="en-US" dirty="0" err="1"/>
              <a:t>B→x</a:t>
            </a:r>
            <a:r>
              <a:rPr lang="en-US" dirty="0"/>
              <a:t>=0     ,P=20</a:t>
            </a:r>
          </a:p>
          <a:p>
            <a:pPr algn="r" rtl="1">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398" y="4639054"/>
            <a:ext cx="3749168" cy="1982893"/>
          </a:xfrm>
          <a:prstGeom prst="rect">
            <a:avLst/>
          </a:prstGeom>
        </p:spPr>
      </p:pic>
    </p:spTree>
    <p:extLst>
      <p:ext uri="{BB962C8B-B14F-4D97-AF65-F5344CB8AC3E}">
        <p14:creationId xmlns:p14="http://schemas.microsoft.com/office/powerpoint/2010/main" val="3721677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ثانیا:به جای </a:t>
            </a:r>
            <a:r>
              <a:rPr lang="en-US" dirty="0" smtClean="0"/>
              <a:t>x </a:t>
            </a:r>
            <a:r>
              <a:rPr lang="fa-IR" dirty="0" smtClean="0"/>
              <a:t> مقدار 39 را قرار می دهیم:</a:t>
            </a:r>
          </a:p>
          <a:p>
            <a:pPr algn="l">
              <a:buFont typeface="Arial" panose="020B0604020202020204" pitchFamily="34" charset="0"/>
              <a:buChar char="•"/>
            </a:pPr>
            <a:r>
              <a:rPr lang="en-US" dirty="0"/>
              <a:t>X=60-3P   →  39=60 – 3P  →</a:t>
            </a:r>
            <a:r>
              <a:rPr lang="en-US" dirty="0" smtClean="0"/>
              <a:t>P=7</a:t>
            </a:r>
            <a:endParaRPr lang="fa-IR" dirty="0" smtClean="0"/>
          </a:p>
          <a:p>
            <a:pPr algn="r" rtl="1">
              <a:buFont typeface="Arial" panose="020B0604020202020204" pitchFamily="34" charset="0"/>
              <a:buChar char="•"/>
            </a:pPr>
            <a:endParaRPr lang="fa-IR" dirty="0"/>
          </a:p>
          <a:p>
            <a:pPr algn="r" rtl="1">
              <a:buFont typeface="Arial" panose="020B0604020202020204" pitchFamily="34" charset="0"/>
              <a:buChar char="•"/>
            </a:pPr>
            <a:r>
              <a:rPr lang="fa-IR" dirty="0" smtClean="0"/>
              <a:t>ثالثا:حداکثر مقدار </a:t>
            </a:r>
            <a:r>
              <a:rPr lang="en-US" dirty="0" smtClean="0"/>
              <a:t>x</a:t>
            </a:r>
            <a:r>
              <a:rPr lang="fa-IR" dirty="0" smtClean="0"/>
              <a:t> زمانی حاصل می گردد که کالا به طور مجانی یا رایگان یعنی با قیمت صفر در اختیار مصرف کننده است.پس به جای قیمت صفر قرار می دهیم:</a:t>
            </a:r>
          </a:p>
          <a:p>
            <a:pPr algn="l">
              <a:buFont typeface="Arial" panose="020B0604020202020204" pitchFamily="34" charset="0"/>
              <a:buChar char="•"/>
            </a:pPr>
            <a:r>
              <a:rPr lang="en-US" dirty="0"/>
              <a:t>X=60-3P   →  x=60 – 3(0)  →x=60</a:t>
            </a:r>
          </a:p>
          <a:p>
            <a:pPr algn="r" rtl="1">
              <a:buFont typeface="Arial" panose="020B0604020202020204" pitchFamily="34" charset="0"/>
              <a:buChar char="•"/>
            </a:pPr>
            <a:endParaRPr lang="en-US" dirty="0"/>
          </a:p>
          <a:p>
            <a:pPr algn="r" rtl="1">
              <a:buFont typeface="Arial" panose="020B0604020202020204" pitchFamily="34" charset="0"/>
              <a:buChar char="•"/>
            </a:pPr>
            <a:endParaRPr lang="fa-IR" dirty="0" smtClean="0"/>
          </a:p>
          <a:p>
            <a:pPr algn="r" rtl="1">
              <a:buFont typeface="Arial" panose="020B0604020202020204" pitchFamily="34" charset="0"/>
              <a:buChar char="•"/>
            </a:pPr>
            <a:endParaRPr lang="en-US" dirty="0"/>
          </a:p>
        </p:txBody>
      </p:sp>
    </p:spTree>
    <p:extLst>
      <p:ext uri="{BB962C8B-B14F-4D97-AF65-F5344CB8AC3E}">
        <p14:creationId xmlns:p14="http://schemas.microsoft.com/office/powerpoint/2010/main" val="360845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بررسی تغییر مقدار تقاضا و تغییر تقاضا:</a:t>
            </a:r>
            <a:endParaRPr lang="en-US" dirty="0"/>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بررسی تغییر مقدار تقاضا:</a:t>
            </a:r>
          </a:p>
          <a:p>
            <a:pPr algn="r" rtl="1">
              <a:buFont typeface="Arial" panose="020B0604020202020204" pitchFamily="34" charset="0"/>
              <a:buChar char="•"/>
            </a:pPr>
            <a:r>
              <a:rPr lang="fa-IR" dirty="0" smtClean="0"/>
              <a:t>هرگاه بخواهیم مقدار تقاضا را تنها در نتیجه تغییر قیمت آن بررسی کنیم ،سایر شرایط را ثابت در نظر می گیریم.در این حالت تغییر قیمت باعث جابجایی یا انتقال منحنی تقاضا </a:t>
            </a:r>
            <a:r>
              <a:rPr lang="fa-IR" u="sng" dirty="0" smtClean="0"/>
              <a:t>نخواهد</a:t>
            </a:r>
            <a:r>
              <a:rPr lang="fa-IR" dirty="0" smtClean="0"/>
              <a:t> شد.در این حالت مصرف کننده روی منحنی تقاضا حرکت می کند بدون آنکه منحنی تقاضا جابجا شود.</a:t>
            </a:r>
          </a:p>
          <a:p>
            <a:pPr algn="r" rtl="1">
              <a:buFont typeface="Arial" panose="020B0604020202020204" pitchFamily="34" charset="0"/>
              <a:buChar char="•"/>
            </a:pPr>
            <a:endParaRPr lang="fa-IR" dirty="0" smtClean="0"/>
          </a:p>
          <a:p>
            <a:pPr algn="r" rtl="1">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340" y="3983789"/>
            <a:ext cx="5849472" cy="2325571"/>
          </a:xfrm>
          <a:prstGeom prst="rect">
            <a:avLst/>
          </a:prstGeom>
        </p:spPr>
      </p:pic>
    </p:spTree>
    <p:extLst>
      <p:ext uri="{BB962C8B-B14F-4D97-AF65-F5344CB8AC3E}">
        <p14:creationId xmlns:p14="http://schemas.microsoft.com/office/powerpoint/2010/main" val="2008408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a:t>بررسی تغییر تقاضا:</a:t>
            </a:r>
          </a:p>
          <a:p>
            <a:pPr algn="r" rtl="1">
              <a:buFont typeface="Arial" panose="020B0604020202020204" pitchFamily="34" charset="0"/>
              <a:buChar char="•"/>
            </a:pPr>
            <a:r>
              <a:rPr lang="fa-IR" dirty="0"/>
              <a:t>هرگاه بخواهیم تغییرات تقاضا را با توجه به عاملی جز قیمت بررسی کنیم تغییر آن عامل (با ثابت بودن قیمت) سبب انتقال منحنی تقاضا خواهد شد.تغییر آن عامل اگر باعث افزایش تقاضا شود موجب انتقال منحنی تقاضا به سمت راست یا بالا خواهد شد و برعکس اگر تغییر آن عامل باعث کاهش تقاضا شود موجب انتقال منحنی تقاضا به چپ و پایین خواهد شد</a:t>
            </a:r>
            <a:r>
              <a:rPr lang="fa-IR" dirty="0" smtClean="0"/>
              <a:t>.</a:t>
            </a:r>
          </a:p>
          <a:p>
            <a:pPr algn="r" rtl="1">
              <a:buFont typeface="Arial" panose="020B0604020202020204" pitchFamily="34" charset="0"/>
              <a:buChar char="•"/>
            </a:pPr>
            <a:r>
              <a:rPr lang="fa-IR" dirty="0" smtClean="0"/>
              <a:t>اگر عامل مورد نظر درآمد مصرف کننده باشد:</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494" y="3937724"/>
            <a:ext cx="5235591" cy="2718844"/>
          </a:xfrm>
          <a:prstGeom prst="rect">
            <a:avLst/>
          </a:prstGeom>
        </p:spPr>
      </p:pic>
    </p:spTree>
    <p:extLst>
      <p:ext uri="{BB962C8B-B14F-4D97-AF65-F5344CB8AC3E}">
        <p14:creationId xmlns:p14="http://schemas.microsoft.com/office/powerpoint/2010/main" val="2068723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توضیحات نمودار :</a:t>
            </a:r>
          </a:p>
          <a:p>
            <a:pPr algn="just" rtl="1">
              <a:buFont typeface="Arial" panose="020B0604020202020204" pitchFamily="34" charset="0"/>
              <a:buChar char="•"/>
            </a:pPr>
            <a:r>
              <a:rPr lang="fa-IR" dirty="0" smtClean="0"/>
              <a:t>اگر تابع تقاضا را به صورت </a:t>
            </a:r>
            <a:r>
              <a:rPr lang="en-US" dirty="0" smtClean="0"/>
              <a:t>DD</a:t>
            </a:r>
            <a:r>
              <a:rPr lang="fa-IR" dirty="0" smtClean="0"/>
              <a:t> در نظر بگیریم ،مصرف کننده ابتدا در قیمت </a:t>
            </a:r>
            <a:r>
              <a:rPr lang="en-US" dirty="0" smtClean="0"/>
              <a:t>P</a:t>
            </a:r>
            <a:r>
              <a:rPr lang="en-US" baseline="-25000" dirty="0" smtClean="0"/>
              <a:t>1</a:t>
            </a:r>
            <a:r>
              <a:rPr lang="fa-IR" baseline="-25000" dirty="0"/>
              <a:t> </a:t>
            </a:r>
            <a:r>
              <a:rPr lang="fa-IR" dirty="0" smtClean="0"/>
              <a:t> مقدار </a:t>
            </a:r>
            <a:r>
              <a:rPr lang="en-US" dirty="0" smtClean="0"/>
              <a:t>OX</a:t>
            </a:r>
            <a:r>
              <a:rPr lang="en-US" baseline="-25000" dirty="0" smtClean="0"/>
              <a:t>1</a:t>
            </a:r>
            <a:r>
              <a:rPr lang="fa-IR" baseline="-25000" dirty="0"/>
              <a:t> </a:t>
            </a:r>
            <a:r>
              <a:rPr lang="fa-IR" dirty="0" smtClean="0"/>
              <a:t> واحد را خریداری می کند.اگر درآمد مصرف کننده افزایش یابد مقدار تقاضا در قیمت ثابت </a:t>
            </a:r>
            <a:r>
              <a:rPr lang="en-US" dirty="0" smtClean="0"/>
              <a:t>P</a:t>
            </a:r>
            <a:r>
              <a:rPr lang="en-US" baseline="-25000" dirty="0" smtClean="0"/>
              <a:t>1</a:t>
            </a:r>
            <a:r>
              <a:rPr lang="fa-IR" baseline="-25000" dirty="0"/>
              <a:t> </a:t>
            </a:r>
            <a:r>
              <a:rPr lang="fa-IR" dirty="0" smtClean="0"/>
              <a:t> ممکن است تا سطح</a:t>
            </a:r>
            <a:r>
              <a:rPr lang="en-US" dirty="0"/>
              <a:t> </a:t>
            </a:r>
            <a:r>
              <a:rPr lang="en-US" dirty="0" smtClean="0"/>
              <a:t>OX</a:t>
            </a:r>
            <a:r>
              <a:rPr lang="en-US" baseline="-25000" dirty="0" smtClean="0"/>
              <a:t>2</a:t>
            </a:r>
            <a:r>
              <a:rPr lang="fa-IR" baseline="-25000" dirty="0"/>
              <a:t> </a:t>
            </a:r>
            <a:r>
              <a:rPr lang="fa-IR" dirty="0" smtClean="0"/>
              <a:t> افزایش یابد.این افزایش تقاضا موجب انتقال منحنی تقاضا به سمت راست گردیده و یا مصرف کننده بر روی منحنی تقاضای بالاتر </a:t>
            </a:r>
            <a:r>
              <a:rPr lang="en-US" dirty="0" smtClean="0"/>
              <a:t>D</a:t>
            </a:r>
            <a:r>
              <a:rPr lang="en-US" baseline="-25000" dirty="0" smtClean="0"/>
              <a:t>1</a:t>
            </a:r>
            <a:r>
              <a:rPr lang="en-US" dirty="0" smtClean="0"/>
              <a:t>D</a:t>
            </a:r>
            <a:r>
              <a:rPr lang="en-US" baseline="-25000" dirty="0" smtClean="0"/>
              <a:t>1</a:t>
            </a:r>
            <a:r>
              <a:rPr lang="fa-IR" baseline="-25000" dirty="0"/>
              <a:t> </a:t>
            </a:r>
            <a:r>
              <a:rPr lang="fa-IR" dirty="0" smtClean="0"/>
              <a:t> منتقل می گردد.برعکس اگر درآمد مصرف کننده کاهش یابد در اینصورت مقدار تقاضا ممکن است تا سطح </a:t>
            </a:r>
            <a:r>
              <a:rPr lang="en-US" dirty="0" smtClean="0"/>
              <a:t>X</a:t>
            </a:r>
            <a:r>
              <a:rPr lang="en-US" baseline="-25000" dirty="0" smtClean="0"/>
              <a:t>3</a:t>
            </a:r>
            <a:r>
              <a:rPr lang="fa-IR" baseline="-25000" dirty="0"/>
              <a:t> </a:t>
            </a:r>
            <a:r>
              <a:rPr lang="fa-IR" dirty="0" smtClean="0"/>
              <a:t> کاهش یابد.این کاهش درآمد که باعث کاهش تقاضا می گردد،باعث انتقال منحنی تقاضا به سمت پایین و یا سمت چپ می شود و یا مصرف کننده بر روی منحنی تقاضای پایین تر </a:t>
            </a:r>
            <a:r>
              <a:rPr lang="en-US" dirty="0" smtClean="0"/>
              <a:t>D</a:t>
            </a:r>
            <a:r>
              <a:rPr lang="en-US" baseline="-25000" dirty="0" smtClean="0"/>
              <a:t>2</a:t>
            </a:r>
            <a:r>
              <a:rPr lang="en-US" dirty="0" smtClean="0"/>
              <a:t>D</a:t>
            </a:r>
            <a:r>
              <a:rPr lang="en-US" baseline="-25000" dirty="0" smtClean="0"/>
              <a:t>2</a:t>
            </a:r>
            <a:r>
              <a:rPr lang="fa-IR" baseline="-25000" dirty="0"/>
              <a:t> </a:t>
            </a:r>
            <a:r>
              <a:rPr lang="fa-IR" dirty="0" smtClean="0"/>
              <a:t> منتقل می گردد.</a:t>
            </a:r>
            <a:endParaRPr lang="en-US" dirty="0"/>
          </a:p>
          <a:p>
            <a:pPr algn="r" rtl="1">
              <a:buFont typeface="Arial" panose="020B0604020202020204" pitchFamily="34" charset="0"/>
              <a:buChar char="•"/>
            </a:pPr>
            <a:endParaRPr lang="en-US" dirty="0"/>
          </a:p>
          <a:p>
            <a:pPr algn="r" rtl="1">
              <a:buFont typeface="Arial" panose="020B0604020202020204" pitchFamily="34" charset="0"/>
              <a:buChar char="•"/>
            </a:pPr>
            <a:endParaRPr lang="en-US" dirty="0"/>
          </a:p>
          <a:p>
            <a:pPr algn="r" rtl="1">
              <a:buFont typeface="Arial" panose="020B0604020202020204" pitchFamily="34" charset="0"/>
              <a:buChar char="•"/>
            </a:pPr>
            <a:endParaRPr lang="en-US" dirty="0"/>
          </a:p>
          <a:p>
            <a:pPr algn="r" rtl="1">
              <a:buFont typeface="Arial" panose="020B0604020202020204" pitchFamily="34" charset="0"/>
              <a:buChar char="•"/>
            </a:pPr>
            <a:endParaRPr lang="en-US" dirty="0"/>
          </a:p>
          <a:p>
            <a:pPr algn="r" rtl="1">
              <a:buFont typeface="Arial" panose="020B0604020202020204" pitchFamily="34" charset="0"/>
              <a:buChar char="•"/>
            </a:pPr>
            <a:endParaRPr lang="en-US" dirty="0"/>
          </a:p>
          <a:p>
            <a:pPr algn="r" rtl="1">
              <a:buFont typeface="Arial" panose="020B0604020202020204" pitchFamily="34" charset="0"/>
              <a:buChar char="•"/>
            </a:pPr>
            <a:endParaRPr lang="en-US" dirty="0"/>
          </a:p>
        </p:txBody>
      </p:sp>
    </p:spTree>
    <p:extLst>
      <p:ext uri="{BB962C8B-B14F-4D97-AF65-F5344CB8AC3E}">
        <p14:creationId xmlns:p14="http://schemas.microsoft.com/office/powerpoint/2010/main" val="507671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اگر دو تا کالا جانشین هم باشند:به عنوان مثال گوشت گوسفند و گوشت مرغ،اگر قیمت گوشت گوسفند افزایش یابد مقدار تقاضا برای گوشت مرغ افزایش می یابدو سبب می شود منحنی تقاضای گوشت مرغ به سمت راست منتقل شود و برعکس هم می تواند اتفاق بیافتد.</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0576" y="3832412"/>
            <a:ext cx="5641716" cy="2891247"/>
          </a:xfrm>
          <a:prstGeom prst="rect">
            <a:avLst/>
          </a:prstGeom>
        </p:spPr>
      </p:pic>
    </p:spTree>
    <p:extLst>
      <p:ext uri="{BB962C8B-B14F-4D97-AF65-F5344CB8AC3E}">
        <p14:creationId xmlns:p14="http://schemas.microsoft.com/office/powerpoint/2010/main" val="1063829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تکلیف 1:</a:t>
            </a:r>
            <a:endParaRPr lang="en-US" dirty="0"/>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اگر دو کالا مکمل </a:t>
            </a:r>
            <a:r>
              <a:rPr lang="fa-IR" smtClean="0"/>
              <a:t>باشند ،نشان دهید که با افزایش یا کاهش قیمت مقدار تقاضای دو کالا چه تغییری می کند ؟ از روی نمودار نیز توضیح دهید.</a:t>
            </a:r>
            <a:endParaRPr lang="en-US" dirty="0"/>
          </a:p>
        </p:txBody>
      </p:sp>
    </p:spTree>
    <p:extLst>
      <p:ext uri="{BB962C8B-B14F-4D97-AF65-F5344CB8AC3E}">
        <p14:creationId xmlns:p14="http://schemas.microsoft.com/office/powerpoint/2010/main" val="272468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تقاضا:</a:t>
            </a:r>
            <a:endParaRPr lang="en-US" dirty="0"/>
          </a:p>
        </p:txBody>
      </p:sp>
      <p:sp>
        <p:nvSpPr>
          <p:cNvPr id="3" name="Content Placeholder 2"/>
          <p:cNvSpPr>
            <a:spLocks noGrp="1"/>
          </p:cNvSpPr>
          <p:nvPr>
            <p:ph idx="1"/>
          </p:nvPr>
        </p:nvSpPr>
        <p:spPr/>
        <p:txBody>
          <a:bodyPr/>
          <a:lstStyle/>
          <a:p>
            <a:pPr algn="just" rtl="1">
              <a:buFont typeface="Arial" panose="020B0604020202020204" pitchFamily="34" charset="0"/>
              <a:buChar char="•"/>
            </a:pPr>
            <a:r>
              <a:rPr lang="fa-IR" sz="2400" dirty="0" smtClean="0"/>
              <a:t>به آن مقدار کالا و یا خدمات اطلاق می گردد که بشر با توجه به امکانات محدود (درآمدی یا قیمتی و...)می تواند و یا قادر است بدست آورد تا با مصرف آن رفع نیاز نماید.</a:t>
            </a:r>
          </a:p>
          <a:p>
            <a:pPr algn="just" rtl="1">
              <a:buFont typeface="Arial" panose="020B0604020202020204" pitchFamily="34" charset="0"/>
              <a:buChar char="•"/>
            </a:pPr>
            <a:r>
              <a:rPr lang="fa-IR" sz="2400" dirty="0" smtClean="0"/>
              <a:t>اصولا یک کالا تا آنجا تقاضا می گردد که مصرف کننده با مصرف آن رفع نیاز نموده و مطلوبیت کسب نماید.</a:t>
            </a:r>
          </a:p>
          <a:p>
            <a:pPr algn="just" rtl="1">
              <a:buFont typeface="Arial" panose="020B0604020202020204" pitchFamily="34" charset="0"/>
              <a:buChar char="•"/>
            </a:pPr>
            <a:r>
              <a:rPr lang="fa-IR" sz="2400" dirty="0" smtClean="0"/>
              <a:t>تقاضا قسمتی از احتیاج ، نیاز و یا آرزوی دست یافتنی است.</a:t>
            </a:r>
          </a:p>
          <a:p>
            <a:pPr marL="0" indent="0" algn="just" rtl="1">
              <a:buNone/>
            </a:pPr>
            <a:endParaRPr lang="fa-IR" sz="2400" dirty="0" smtClean="0"/>
          </a:p>
          <a:p>
            <a:pPr algn="just" rtl="1">
              <a:buFont typeface="Arial" panose="020B0604020202020204" pitchFamily="34" charset="0"/>
              <a:buChar char="•"/>
            </a:pPr>
            <a:r>
              <a:rPr lang="fa-IR" sz="2400" dirty="0" smtClean="0"/>
              <a:t>تعریف تقاضا:تقاضا برای کالایی مانند </a:t>
            </a:r>
            <a:r>
              <a:rPr lang="en-US" sz="2400" dirty="0" smtClean="0"/>
              <a:t>x</a:t>
            </a:r>
            <a:r>
              <a:rPr lang="fa-IR" sz="2400" dirty="0" smtClean="0"/>
              <a:t> عبارتست از مقادیر مختلفی از آن کالا که مصرف کنندگان (خانوار) قادر و یا حاضرند در قیمت های مختلف و در یک دوره زمانی معین خریداری نمایند،به شرط آنکه سایر عوامل یا شرایط ثابت فرض شده و تغییر نکند.</a:t>
            </a:r>
          </a:p>
          <a:p>
            <a:pPr algn="r" rtl="1">
              <a:buFont typeface="Arial" panose="020B0604020202020204" pitchFamily="34" charset="0"/>
              <a:buChar char="•"/>
            </a:pPr>
            <a:endParaRPr lang="en-US" dirty="0"/>
          </a:p>
        </p:txBody>
      </p:sp>
    </p:spTree>
    <p:extLst>
      <p:ext uri="{BB962C8B-B14F-4D97-AF65-F5344CB8AC3E}">
        <p14:creationId xmlns:p14="http://schemas.microsoft.com/office/powerpoint/2010/main" val="57585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عوامل موثر بر تقاضا:</a:t>
            </a:r>
            <a:endParaRPr lang="en-US" dirty="0"/>
          </a:p>
        </p:txBody>
      </p:sp>
      <p:sp>
        <p:nvSpPr>
          <p:cNvPr id="3" name="Content Placeholder 2"/>
          <p:cNvSpPr>
            <a:spLocks noGrp="1"/>
          </p:cNvSpPr>
          <p:nvPr>
            <p:ph idx="1"/>
          </p:nvPr>
        </p:nvSpPr>
        <p:spPr/>
        <p:txBody>
          <a:bodyPr>
            <a:normAutofit fontScale="77500" lnSpcReduction="20000"/>
          </a:bodyPr>
          <a:lstStyle/>
          <a:p>
            <a:pPr algn="r" rtl="1">
              <a:buFont typeface="Arial" panose="020B0604020202020204" pitchFamily="34" charset="0"/>
              <a:buChar char="•"/>
            </a:pPr>
            <a:r>
              <a:rPr lang="fa-IR" dirty="0" smtClean="0"/>
              <a:t>قیمت همان کالا</a:t>
            </a:r>
          </a:p>
          <a:p>
            <a:pPr algn="r" rtl="1">
              <a:buFont typeface="Arial" panose="020B0604020202020204" pitchFamily="34" charset="0"/>
              <a:buChar char="•"/>
            </a:pPr>
            <a:r>
              <a:rPr lang="fa-IR" dirty="0" smtClean="0"/>
              <a:t>درآمد مصرف کننده</a:t>
            </a:r>
          </a:p>
          <a:p>
            <a:pPr algn="r" rtl="1">
              <a:buFont typeface="Arial" panose="020B0604020202020204" pitchFamily="34" charset="0"/>
              <a:buChar char="•"/>
            </a:pPr>
            <a:r>
              <a:rPr lang="fa-IR" dirty="0" smtClean="0"/>
              <a:t>قیمت کالاهای ارتباطی (مکمل و جانشین)</a:t>
            </a:r>
          </a:p>
          <a:p>
            <a:pPr algn="r" rtl="1">
              <a:buFont typeface="Arial" panose="020B0604020202020204" pitchFamily="34" charset="0"/>
              <a:buChar char="•"/>
            </a:pPr>
            <a:r>
              <a:rPr lang="fa-IR" dirty="0" smtClean="0"/>
              <a:t>قیمت انتظاری</a:t>
            </a:r>
          </a:p>
          <a:p>
            <a:pPr algn="r" rtl="1">
              <a:buFont typeface="Arial" panose="020B0604020202020204" pitchFamily="34" charset="0"/>
              <a:buChar char="•"/>
            </a:pPr>
            <a:r>
              <a:rPr lang="fa-IR" dirty="0" smtClean="0"/>
              <a:t>عامل زمان</a:t>
            </a:r>
          </a:p>
          <a:p>
            <a:pPr algn="r" rtl="1">
              <a:buFont typeface="Arial" panose="020B0604020202020204" pitchFamily="34" charset="0"/>
              <a:buChar char="•"/>
            </a:pPr>
            <a:r>
              <a:rPr lang="fa-IR" dirty="0" smtClean="0"/>
              <a:t>شرایط آب و هوا</a:t>
            </a:r>
          </a:p>
          <a:p>
            <a:pPr algn="r" rtl="1">
              <a:buFont typeface="Arial" panose="020B0604020202020204" pitchFamily="34" charset="0"/>
              <a:buChar char="•"/>
            </a:pPr>
            <a:r>
              <a:rPr lang="fa-IR" dirty="0" smtClean="0"/>
              <a:t>تعداد متقاضیان</a:t>
            </a:r>
          </a:p>
          <a:p>
            <a:pPr algn="r" rtl="1">
              <a:buFont typeface="Arial" panose="020B0604020202020204" pitchFamily="34" charset="0"/>
              <a:buChar char="•"/>
            </a:pPr>
            <a:r>
              <a:rPr lang="fa-IR" dirty="0" smtClean="0"/>
              <a:t>تبلیغات</a:t>
            </a:r>
          </a:p>
          <a:p>
            <a:pPr algn="r" rtl="1">
              <a:buFont typeface="Arial" panose="020B0604020202020204" pitchFamily="34" charset="0"/>
              <a:buChar char="•"/>
            </a:pPr>
            <a:r>
              <a:rPr lang="fa-IR" dirty="0" smtClean="0"/>
              <a:t>سن مصرف کننده</a:t>
            </a:r>
          </a:p>
          <a:p>
            <a:pPr algn="r" rtl="1">
              <a:buFont typeface="Arial" panose="020B0604020202020204" pitchFamily="34" charset="0"/>
              <a:buChar char="•"/>
            </a:pPr>
            <a:r>
              <a:rPr lang="fa-IR" dirty="0" smtClean="0"/>
              <a:t>مد و سلیقه</a:t>
            </a:r>
          </a:p>
          <a:p>
            <a:pPr algn="r" rtl="1">
              <a:buFont typeface="Arial" panose="020B0604020202020204" pitchFamily="34" charset="0"/>
              <a:buChar char="•"/>
            </a:pPr>
            <a:r>
              <a:rPr lang="fa-IR" dirty="0"/>
              <a:t> </a:t>
            </a:r>
            <a:r>
              <a:rPr lang="fa-IR" dirty="0" smtClean="0"/>
              <a:t>سایر عوامل</a:t>
            </a:r>
            <a:endParaRPr lang="en-US" dirty="0"/>
          </a:p>
        </p:txBody>
      </p:sp>
    </p:spTree>
    <p:extLst>
      <p:ext uri="{BB962C8B-B14F-4D97-AF65-F5344CB8AC3E}">
        <p14:creationId xmlns:p14="http://schemas.microsoft.com/office/powerpoint/2010/main" val="1460658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buFont typeface="Arial" panose="020B0604020202020204" pitchFamily="34" charset="0"/>
              <a:buChar char="•"/>
            </a:pPr>
            <a:r>
              <a:rPr lang="fa-IR" sz="2800" dirty="0" smtClean="0"/>
              <a:t>اثر قیمت (قانون تقاضا):تغییر قیمت یک کالا اثری معکوس بر مقدار تقاضای همان کالا می گذارد.</a:t>
            </a:r>
          </a:p>
          <a:p>
            <a:pPr marL="0" indent="0" algn="just" rtl="1">
              <a:buNone/>
            </a:pPr>
            <a:r>
              <a:rPr lang="fa-IR" sz="2800" dirty="0" smtClean="0"/>
              <a:t>یعنی با افزایش و یا کاهش قیمت یک کالا مقدار تقاضای آن کالا کاهش و یا افزایش خواهد یافت.انگیزه جانشین کالای ارزانتر این قانون را تثبیت می کند.</a:t>
            </a:r>
          </a:p>
          <a:p>
            <a:pPr algn="just" rtl="1">
              <a:buFont typeface="Arial" panose="020B0604020202020204" pitchFamily="34" charset="0"/>
              <a:buChar char="•"/>
            </a:pPr>
            <a:r>
              <a:rPr lang="fa-IR" sz="2800" dirty="0" smtClean="0"/>
              <a:t>استثنا : کالای گیفن:این کالا قانون تقاضا را نقض می کند.یعنی با کاهش قیمت کالای گیفن ،تقاضای آن کاهش می یابد.</a:t>
            </a:r>
          </a:p>
          <a:p>
            <a:pPr algn="r" rtl="1">
              <a:buFont typeface="Arial" panose="020B0604020202020204" pitchFamily="34" charset="0"/>
              <a:buChar char="•"/>
            </a:pPr>
            <a:endParaRPr lang="fa-IR" dirty="0"/>
          </a:p>
          <a:p>
            <a:pPr marL="0" indent="0" algn="r" rtl="1">
              <a:buNone/>
            </a:pPr>
            <a:endParaRPr lang="fa-IR" dirty="0" smtClean="0"/>
          </a:p>
        </p:txBody>
      </p:sp>
    </p:spTree>
    <p:extLst>
      <p:ext uri="{BB962C8B-B14F-4D97-AF65-F5344CB8AC3E}">
        <p14:creationId xmlns:p14="http://schemas.microsoft.com/office/powerpoint/2010/main" val="2475879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buFont typeface="Arial" panose="020B0604020202020204" pitchFamily="34" charset="0"/>
              <a:buChar char="•"/>
            </a:pPr>
            <a:r>
              <a:rPr lang="fa-IR" sz="2800" dirty="0" smtClean="0"/>
              <a:t>درآمد مصرف کننده:تغییر درآمد کل یا قدرت خرید مصرف کننده اثر مستقیم بر مقدار تقاضای آن کالا خواهد گذاشت و با افزایش و یا کاهش درآمد مقدار تقاضای آن کالا افزایش و یا کاهش خواهد یافت.</a:t>
            </a:r>
          </a:p>
          <a:p>
            <a:pPr algn="just" rtl="1">
              <a:buFont typeface="Arial" panose="020B0604020202020204" pitchFamily="34" charset="0"/>
              <a:buChar char="•"/>
            </a:pPr>
            <a:r>
              <a:rPr lang="fa-IR" sz="2800" dirty="0" smtClean="0"/>
              <a:t>استثنا: کالای پست : که این اصل را نقض می کند.</a:t>
            </a:r>
          </a:p>
          <a:p>
            <a:pPr algn="just" rtl="1">
              <a:buFont typeface="Arial" panose="020B0604020202020204" pitchFamily="34" charset="0"/>
              <a:buChar char="•"/>
            </a:pPr>
            <a:r>
              <a:rPr lang="fa-IR" sz="2800" dirty="0" smtClean="0"/>
              <a:t>کالای پست کالایی است که با افزایش درآمد مقدار تقاضایش کاهش می یابد.</a:t>
            </a:r>
          </a:p>
          <a:p>
            <a:pPr algn="just" rtl="1">
              <a:buFont typeface="Arial" panose="020B0604020202020204" pitchFamily="34" charset="0"/>
              <a:buChar char="•"/>
            </a:pPr>
            <a:r>
              <a:rPr lang="fa-IR" sz="2800" dirty="0" smtClean="0"/>
              <a:t>پست بودن کالا یک امر نسبی است.مثلا تقاضای سوار شدن اتوبوس در مقابل سوار شدن تاکسی کالای پست محسوب می شود.</a:t>
            </a:r>
            <a:endParaRPr lang="en-US" sz="2800" dirty="0"/>
          </a:p>
        </p:txBody>
      </p:sp>
    </p:spTree>
    <p:extLst>
      <p:ext uri="{BB962C8B-B14F-4D97-AF65-F5344CB8AC3E}">
        <p14:creationId xmlns:p14="http://schemas.microsoft.com/office/powerpoint/2010/main" val="4060195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rtl="1">
              <a:buFont typeface="Arial" panose="020B0604020202020204" pitchFamily="34" charset="0"/>
              <a:buChar char="•"/>
            </a:pPr>
            <a:r>
              <a:rPr lang="fa-IR" dirty="0" smtClean="0"/>
              <a:t>قیمت کالاهای مکمل :کالاهایی را مکمل یکدیگر می نامند که به طور تکمیلی و با هم مصرف شده تا یک نیاز را برطرف سازند.مانند قند و چای</a:t>
            </a:r>
          </a:p>
          <a:p>
            <a:pPr algn="just" rtl="1">
              <a:buFont typeface="Arial" panose="020B0604020202020204" pitchFamily="34" charset="0"/>
              <a:buChar char="•"/>
            </a:pPr>
            <a:r>
              <a:rPr lang="fa-IR" dirty="0" smtClean="0"/>
              <a:t>تغییر قیمت یک کالای مکمل بر مقدار تقاضای دیگری اثر معکوس می گذارد.یعنی اگر دو کالای </a:t>
            </a:r>
            <a:r>
              <a:rPr lang="en-US" dirty="0" smtClean="0"/>
              <a:t>x</a:t>
            </a:r>
            <a:r>
              <a:rPr lang="fa-IR" dirty="0" smtClean="0"/>
              <a:t> و </a:t>
            </a:r>
            <a:r>
              <a:rPr lang="en-US" dirty="0" smtClean="0"/>
              <a:t>y</a:t>
            </a:r>
            <a:r>
              <a:rPr lang="fa-IR" dirty="0" smtClean="0"/>
              <a:t> مکمل یکدیگر باشند ،افزایش قیمت کالای </a:t>
            </a:r>
            <a:r>
              <a:rPr lang="en-US" dirty="0" smtClean="0"/>
              <a:t>x</a:t>
            </a:r>
            <a:r>
              <a:rPr lang="fa-IR" dirty="0" smtClean="0"/>
              <a:t> موجب کاهش تقاضای کالای </a:t>
            </a:r>
            <a:r>
              <a:rPr lang="en-US" dirty="0" smtClean="0"/>
              <a:t>y</a:t>
            </a:r>
            <a:r>
              <a:rPr lang="fa-IR" dirty="0" smtClean="0"/>
              <a:t> می گردد و بالعکس.</a:t>
            </a:r>
          </a:p>
          <a:p>
            <a:pPr algn="just" rtl="1">
              <a:buFont typeface="Arial" panose="020B0604020202020204" pitchFamily="34" charset="0"/>
              <a:buChar char="•"/>
            </a:pPr>
            <a:endParaRPr lang="fa-IR" dirty="0"/>
          </a:p>
          <a:p>
            <a:pPr algn="just" rtl="1">
              <a:buFont typeface="Arial" panose="020B0604020202020204" pitchFamily="34" charset="0"/>
              <a:buChar char="•"/>
            </a:pPr>
            <a:r>
              <a:rPr lang="fa-IR" dirty="0" smtClean="0"/>
              <a:t>قیمت کالاهای جانشین:کالاهایی را جانشین یکدیگر می نامند که هر یک به تنهایی بتواند نیاز مشابه ای را برطرف سازد و در نبود یکی بتوان از دیگری برای رفع همان نیاز استفاده نمود.مانند انواع گوشت ها</a:t>
            </a:r>
          </a:p>
          <a:p>
            <a:pPr algn="just" rtl="1">
              <a:buFont typeface="Arial" panose="020B0604020202020204" pitchFamily="34" charset="0"/>
              <a:buChar char="•"/>
            </a:pPr>
            <a:r>
              <a:rPr lang="fa-IR" dirty="0" smtClean="0"/>
              <a:t>تغییر قیمت یک کالای جانشین بر مقدار تقاضای دیگری اثر مستقیم می گذارد.یعنی اگر دو کالای </a:t>
            </a:r>
            <a:r>
              <a:rPr lang="en-US" dirty="0" smtClean="0"/>
              <a:t>x</a:t>
            </a:r>
            <a:r>
              <a:rPr lang="fa-IR" dirty="0" smtClean="0"/>
              <a:t> و </a:t>
            </a:r>
            <a:r>
              <a:rPr lang="en-US" dirty="0" smtClean="0"/>
              <a:t>y</a:t>
            </a:r>
            <a:r>
              <a:rPr lang="fa-IR" dirty="0" smtClean="0"/>
              <a:t> جانشین یکدیگر باشند ، افزایش قیمت کالای </a:t>
            </a:r>
            <a:r>
              <a:rPr lang="en-US" dirty="0" smtClean="0"/>
              <a:t>x</a:t>
            </a:r>
            <a:r>
              <a:rPr lang="fa-IR" dirty="0" smtClean="0"/>
              <a:t> موجب افزایش تقاضای کالای </a:t>
            </a:r>
            <a:r>
              <a:rPr lang="en-US" dirty="0" smtClean="0"/>
              <a:t>y</a:t>
            </a:r>
            <a:r>
              <a:rPr lang="fa-IR" dirty="0" smtClean="0"/>
              <a:t> می شود.</a:t>
            </a:r>
          </a:p>
          <a:p>
            <a:pPr algn="just" rtl="1">
              <a:buFont typeface="Arial" panose="020B0604020202020204" pitchFamily="34" charset="0"/>
              <a:buChar char="•"/>
            </a:pPr>
            <a:r>
              <a:rPr lang="fa-IR" dirty="0"/>
              <a:t>قیمت انتظاری:منظور از قیمت انتظاری ، انتظارات مصرف کنندگان از آینده قیمت هاست.انتظار افزایش قیمت یک کالا در آینده ، تقاضای آن کالا را در زمان حال افزایش می دهد و برعکس ،پیش بینی کاهش قیمت یک کالا در آینده موجب کاهش تقاضا در زمان حال خواهد شد.</a:t>
            </a:r>
          </a:p>
          <a:p>
            <a:pPr algn="just" rtl="1">
              <a:buFont typeface="Arial" panose="020B0604020202020204" pitchFamily="34" charset="0"/>
              <a:buChar char="•"/>
            </a:pPr>
            <a:endParaRPr lang="en-US" dirty="0"/>
          </a:p>
        </p:txBody>
      </p:sp>
    </p:spTree>
    <p:extLst>
      <p:ext uri="{BB962C8B-B14F-4D97-AF65-F5344CB8AC3E}">
        <p14:creationId xmlns:p14="http://schemas.microsoft.com/office/powerpoint/2010/main" val="269439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تابع تقاضا:</a:t>
            </a:r>
            <a:endParaRPr lang="en-US" dirty="0"/>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dirty="0" smtClean="0"/>
              <a:t>رابطه ریاضی بین مقدار تقاضا و عوامل موثر بر تقاضا را تابع تقاضا می نامند.</a:t>
            </a:r>
          </a:p>
          <a:p>
            <a:pPr algn="r" rtl="1">
              <a:buFont typeface="Arial" panose="020B0604020202020204" pitchFamily="34" charset="0"/>
              <a:buChar char="•"/>
            </a:pPr>
            <a:r>
              <a:rPr lang="fa-IR" dirty="0" smtClean="0"/>
              <a:t>با کمک تابع تقاضا می توان تغییرات جزیی یک متغیر را به صورت کمی بر مقدار تقاضای آن کالا مورد بررسی قرار داد.</a:t>
            </a:r>
          </a:p>
          <a:p>
            <a:pPr algn="r" rtl="1">
              <a:buFont typeface="Arial" panose="020B0604020202020204" pitchFamily="34" charset="0"/>
              <a:buChar char="•"/>
            </a:pPr>
            <a:endParaRPr lang="fa-IR" dirty="0"/>
          </a:p>
          <a:p>
            <a:pPr algn="r" rtl="1">
              <a:buFont typeface="Arial" panose="020B0604020202020204" pitchFamily="34" charset="0"/>
              <a:buChar char="•"/>
            </a:pPr>
            <a:r>
              <a:rPr lang="fa-IR" dirty="0" smtClean="0"/>
              <a:t>بیان ریاضی:</a:t>
            </a:r>
          </a:p>
          <a:p>
            <a:pPr algn="l">
              <a:buFont typeface="Arial" panose="020B0604020202020204" pitchFamily="34" charset="0"/>
              <a:buChar char="•"/>
            </a:pPr>
            <a:r>
              <a:rPr lang="en-US" dirty="0" err="1"/>
              <a:t>Qd</a:t>
            </a:r>
            <a:r>
              <a:rPr lang="en-US" baseline="-25000" dirty="0" err="1"/>
              <a:t>x</a:t>
            </a:r>
            <a:r>
              <a:rPr lang="en-US" dirty="0"/>
              <a:t>= f(</a:t>
            </a:r>
            <a:r>
              <a:rPr lang="en-US" dirty="0" err="1"/>
              <a:t>P</a:t>
            </a:r>
            <a:r>
              <a:rPr lang="en-US" baseline="-25000" dirty="0" err="1"/>
              <a:t>x</a:t>
            </a:r>
            <a:r>
              <a:rPr lang="en-US" dirty="0"/>
              <a:t> ,I</a:t>
            </a:r>
            <a:r>
              <a:rPr lang="en-US" baseline="-25000" dirty="0"/>
              <a:t>x</a:t>
            </a:r>
            <a:r>
              <a:rPr lang="en-US" dirty="0"/>
              <a:t> , P</a:t>
            </a:r>
            <a:r>
              <a:rPr lang="en-US" baseline="-25000" dirty="0"/>
              <a:t>C</a:t>
            </a:r>
            <a:r>
              <a:rPr lang="en-US" dirty="0"/>
              <a:t>,P</a:t>
            </a:r>
            <a:r>
              <a:rPr lang="en-US" baseline="-25000" dirty="0"/>
              <a:t>S</a:t>
            </a:r>
            <a:r>
              <a:rPr lang="en-US" dirty="0"/>
              <a:t> , P</a:t>
            </a:r>
            <a:r>
              <a:rPr lang="en-US" baseline="-25000" dirty="0"/>
              <a:t>E</a:t>
            </a:r>
            <a:r>
              <a:rPr lang="en-US" dirty="0"/>
              <a:t> , </a:t>
            </a:r>
            <a:r>
              <a:rPr lang="en-US" dirty="0" err="1"/>
              <a:t>N</a:t>
            </a:r>
            <a:r>
              <a:rPr lang="en-US" baseline="-25000" dirty="0" err="1"/>
              <a:t>d</a:t>
            </a:r>
            <a:r>
              <a:rPr lang="en-US" dirty="0"/>
              <a:t> , T </a:t>
            </a:r>
            <a:r>
              <a:rPr lang="en-US" dirty="0" smtClean="0"/>
              <a:t>,…..)</a:t>
            </a:r>
            <a:endParaRPr lang="fa-IR" dirty="0" smtClean="0"/>
          </a:p>
          <a:p>
            <a:pPr algn="r" rtl="1">
              <a:buFont typeface="Arial" panose="020B0604020202020204" pitchFamily="34" charset="0"/>
              <a:buChar char="•"/>
            </a:pPr>
            <a:r>
              <a:rPr lang="fa-IR" dirty="0" smtClean="0"/>
              <a:t>در جمله فوق علامت </a:t>
            </a:r>
            <a:r>
              <a:rPr lang="en-US" dirty="0" smtClean="0"/>
              <a:t>f</a:t>
            </a:r>
            <a:r>
              <a:rPr lang="fa-IR" dirty="0" smtClean="0"/>
              <a:t> نشان دهنده تابعی از یا بستگی دارد به .....می باشد.</a:t>
            </a:r>
            <a:endParaRPr lang="en-US" dirty="0"/>
          </a:p>
          <a:p>
            <a:pPr algn="r" rtl="1">
              <a:buFont typeface="Arial" panose="020B0604020202020204" pitchFamily="34" charset="0"/>
              <a:buChar char="•"/>
            </a:pPr>
            <a:endParaRPr lang="en-US" dirty="0"/>
          </a:p>
        </p:txBody>
      </p:sp>
    </p:spTree>
    <p:extLst>
      <p:ext uri="{BB962C8B-B14F-4D97-AF65-F5344CB8AC3E}">
        <p14:creationId xmlns:p14="http://schemas.microsoft.com/office/powerpoint/2010/main" val="370781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fa-IR" sz="2800" dirty="0" smtClean="0"/>
              <a:t>با توجه به نحوه تاثیرعوامل موثر بر تقاضا تابع تقاضا ممکن است به شکا کلی زیر باشد:</a:t>
            </a:r>
          </a:p>
          <a:p>
            <a:pPr algn="l">
              <a:buFont typeface="Arial" panose="020B0604020202020204" pitchFamily="34" charset="0"/>
              <a:buChar char="•"/>
            </a:pPr>
            <a:r>
              <a:rPr lang="en-US" sz="2800" dirty="0" err="1"/>
              <a:t>Qd</a:t>
            </a:r>
            <a:r>
              <a:rPr lang="en-US" sz="2800" baseline="-25000" dirty="0" err="1"/>
              <a:t>x</a:t>
            </a:r>
            <a:r>
              <a:rPr lang="en-US" sz="2800" dirty="0"/>
              <a:t>= a – </a:t>
            </a:r>
            <a:r>
              <a:rPr lang="en-US" sz="2800" dirty="0" err="1"/>
              <a:t>bP</a:t>
            </a:r>
            <a:r>
              <a:rPr lang="en-US" sz="2800" baseline="-25000" dirty="0" err="1"/>
              <a:t>x</a:t>
            </a:r>
            <a:r>
              <a:rPr lang="en-US" sz="2800" baseline="-25000" dirty="0"/>
              <a:t> </a:t>
            </a:r>
            <a:r>
              <a:rPr lang="en-US" sz="2800" dirty="0"/>
              <a:t>+ </a:t>
            </a:r>
            <a:r>
              <a:rPr lang="en-US" sz="2800" dirty="0" err="1"/>
              <a:t>cI</a:t>
            </a:r>
            <a:r>
              <a:rPr lang="en-US" sz="2800" dirty="0"/>
              <a:t> – </a:t>
            </a:r>
            <a:r>
              <a:rPr lang="en-US" sz="2800" dirty="0" err="1"/>
              <a:t>dP</a:t>
            </a:r>
            <a:r>
              <a:rPr lang="en-US" sz="2800" baseline="-25000" dirty="0" err="1"/>
              <a:t>c</a:t>
            </a:r>
            <a:r>
              <a:rPr lang="en-US" sz="2800" dirty="0"/>
              <a:t> </a:t>
            </a:r>
            <a:r>
              <a:rPr lang="en-US" sz="2800" dirty="0" smtClean="0"/>
              <a:t>+……</a:t>
            </a:r>
            <a:endParaRPr lang="fa-IR" sz="2800" dirty="0" smtClean="0"/>
          </a:p>
          <a:p>
            <a:pPr algn="r" rtl="1">
              <a:buFont typeface="Arial" panose="020B0604020202020204" pitchFamily="34" charset="0"/>
              <a:buChar char="•"/>
            </a:pPr>
            <a:r>
              <a:rPr lang="fa-IR" sz="2800" dirty="0" smtClean="0"/>
              <a:t>در رابطه بالا حرف </a:t>
            </a:r>
            <a:r>
              <a:rPr lang="en-US" sz="2800" dirty="0" smtClean="0"/>
              <a:t>a</a:t>
            </a:r>
            <a:r>
              <a:rPr lang="fa-IR" sz="2800" dirty="0" smtClean="0"/>
              <a:t> نشان دهنده حداکثر مقدار تقاضا در واحد زمان است،زیرا اگر قیمت کالای </a:t>
            </a:r>
            <a:r>
              <a:rPr lang="en-US" sz="2800" dirty="0" smtClean="0"/>
              <a:t>x</a:t>
            </a:r>
            <a:r>
              <a:rPr lang="fa-IR" sz="2800" dirty="0" smtClean="0"/>
              <a:t> صفر یعنی مجانی و رایگان باشد مصرف کننده حداکثر</a:t>
            </a:r>
            <a:r>
              <a:rPr lang="en-US" sz="2800" dirty="0"/>
              <a:t> </a:t>
            </a:r>
            <a:r>
              <a:rPr lang="en-US" sz="2800" dirty="0" smtClean="0"/>
              <a:t>a</a:t>
            </a:r>
            <a:r>
              <a:rPr lang="fa-IR" sz="2800" dirty="0" smtClean="0"/>
              <a:t>واحد تقاضا دارد. </a:t>
            </a:r>
            <a:endParaRPr lang="en-US" sz="2800" dirty="0"/>
          </a:p>
          <a:p>
            <a:pPr algn="r" rtl="1">
              <a:buFont typeface="Arial" panose="020B0604020202020204" pitchFamily="34" charset="0"/>
              <a:buChar char="•"/>
            </a:pPr>
            <a:endParaRPr lang="en-US" dirty="0"/>
          </a:p>
        </p:txBody>
      </p:sp>
    </p:spTree>
    <p:extLst>
      <p:ext uri="{BB962C8B-B14F-4D97-AF65-F5344CB8AC3E}">
        <p14:creationId xmlns:p14="http://schemas.microsoft.com/office/powerpoint/2010/main" val="52637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منحنی تقاضا:</a:t>
            </a:r>
            <a:endParaRPr lang="en-US" dirty="0"/>
          </a:p>
        </p:txBody>
      </p:sp>
      <p:sp>
        <p:nvSpPr>
          <p:cNvPr id="3" name="Content Placeholder 2"/>
          <p:cNvSpPr>
            <a:spLocks noGrp="1"/>
          </p:cNvSpPr>
          <p:nvPr>
            <p:ph idx="1"/>
          </p:nvPr>
        </p:nvSpPr>
        <p:spPr/>
        <p:txBody>
          <a:bodyPr>
            <a:normAutofit fontScale="92500"/>
          </a:bodyPr>
          <a:lstStyle/>
          <a:p>
            <a:pPr algn="r" rtl="1">
              <a:buFont typeface="Arial" panose="020B0604020202020204" pitchFamily="34" charset="0"/>
              <a:buChar char="•"/>
            </a:pPr>
            <a:r>
              <a:rPr lang="fa-IR" dirty="0" smtClean="0"/>
              <a:t>نمودار هندسی تابع تقاضا را منحنی تقاضا می نامند.</a:t>
            </a:r>
          </a:p>
          <a:p>
            <a:pPr algn="r" rtl="1">
              <a:buFont typeface="Arial" panose="020B0604020202020204" pitchFamily="34" charset="0"/>
              <a:buChar char="•"/>
            </a:pPr>
            <a:r>
              <a:rPr lang="fa-IR" dirty="0" smtClean="0"/>
              <a:t>منحنی تقاضا مکان هندسی ترکیبات مختلفی از قیمت و مقدار را نشان می دهد که در بازار برای مصرف کنندگان وجود دارد.</a:t>
            </a:r>
          </a:p>
          <a:p>
            <a:pPr algn="r" rtl="1">
              <a:buFont typeface="Arial" panose="020B0604020202020204" pitchFamily="34" charset="0"/>
              <a:buChar char="•"/>
            </a:pPr>
            <a:r>
              <a:rPr lang="fa-IR" dirty="0" smtClean="0"/>
              <a:t>معمولا منحنی تقاضا تنها با توجه به عامل قیمت در نظر گرفته شده و سایر شرایط ثابت فرض می شوند و برای رسم تابع تقاضا به صورت </a:t>
            </a:r>
            <a:r>
              <a:rPr lang="en-US" dirty="0" smtClean="0"/>
              <a:t>x=a-</a:t>
            </a:r>
            <a:r>
              <a:rPr lang="en-US" dirty="0" err="1" smtClean="0"/>
              <a:t>bP</a:t>
            </a:r>
            <a:r>
              <a:rPr lang="fa-IR" dirty="0" smtClean="0"/>
              <a:t> در نظر گرفته می شود.</a:t>
            </a:r>
          </a:p>
          <a:p>
            <a:pPr algn="r" rtl="1">
              <a:buFont typeface="Arial" panose="020B0604020202020204" pitchFamily="34" charset="0"/>
              <a:buChar char="•"/>
            </a:pPr>
            <a:r>
              <a:rPr lang="fa-IR" dirty="0" smtClean="0"/>
              <a:t>مقدار </a:t>
            </a:r>
            <a:r>
              <a:rPr lang="en-US" dirty="0" smtClean="0"/>
              <a:t>x</a:t>
            </a:r>
            <a:r>
              <a:rPr lang="fa-IR" dirty="0" smtClean="0"/>
              <a:t> را در محور افقی و قیمت را روی محور عمودی رسم می کنیم.</a:t>
            </a:r>
          </a:p>
          <a:p>
            <a:pPr algn="r" rtl="1">
              <a:buFont typeface="Arial" panose="020B0604020202020204" pitchFamily="34" charset="0"/>
              <a:buChar char="•"/>
            </a:pPr>
            <a:r>
              <a:rPr lang="fa-IR" dirty="0" smtClean="0"/>
              <a:t>لزومی ندارد که مقیاس انتخاب شده روی محور افقی با مقیاس انتخاب شده روی محور عمودی با هم یکسان باشند.</a:t>
            </a:r>
          </a:p>
          <a:p>
            <a:pPr algn="r" rtl="1">
              <a:buFont typeface="Arial" panose="020B0604020202020204" pitchFamily="34" charset="0"/>
              <a:buChar char="•"/>
            </a:pPr>
            <a:r>
              <a:rPr lang="fa-IR" dirty="0" smtClean="0"/>
              <a:t>تنها آن قسمت از نمودار مورد قبول است که در ربع اول محورهای مختصات قرار دارد.زیرا معیار و اندازه کلیه متغیرهای اقتصادی مثبت در نظر گرفته می شوند.</a:t>
            </a:r>
          </a:p>
          <a:p>
            <a:pPr algn="r" rtl="1">
              <a:buFont typeface="Arial" panose="020B0604020202020204" pitchFamily="34" charset="0"/>
              <a:buChar char="•"/>
            </a:pPr>
            <a:r>
              <a:rPr lang="fa-IR" dirty="0" smtClean="0"/>
              <a:t>برای رسم منحنی کافی است دو نقطه از آن را مشخص کنیم.</a:t>
            </a:r>
            <a:endParaRPr lang="en-US" dirty="0"/>
          </a:p>
        </p:txBody>
      </p:sp>
    </p:spTree>
    <p:extLst>
      <p:ext uri="{BB962C8B-B14F-4D97-AF65-F5344CB8AC3E}">
        <p14:creationId xmlns:p14="http://schemas.microsoft.com/office/powerpoint/2010/main" val="2295861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133</TotalTime>
  <Words>1368</Words>
  <Application>Microsoft Office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Tw Cen MT</vt:lpstr>
      <vt:lpstr>Tw Cen MT Condensed</vt:lpstr>
      <vt:lpstr>Wingdings 3</vt:lpstr>
      <vt:lpstr>Integral</vt:lpstr>
      <vt:lpstr>اقتصاد خرد</vt:lpstr>
      <vt:lpstr>تقاضا:</vt:lpstr>
      <vt:lpstr>عوامل موثر بر تقاضا:</vt:lpstr>
      <vt:lpstr>PowerPoint Presentation</vt:lpstr>
      <vt:lpstr>PowerPoint Presentation</vt:lpstr>
      <vt:lpstr>PowerPoint Presentation</vt:lpstr>
      <vt:lpstr>تابع تقاضا:</vt:lpstr>
      <vt:lpstr>PowerPoint Presentation</vt:lpstr>
      <vt:lpstr>منحنی تقاضا:</vt:lpstr>
      <vt:lpstr>PowerPoint Presentation</vt:lpstr>
      <vt:lpstr>PowerPoint Presentation</vt:lpstr>
      <vt:lpstr>PowerPoint Presentation</vt:lpstr>
      <vt:lpstr>PowerPoint Presentation</vt:lpstr>
      <vt:lpstr>PowerPoint Presentation</vt:lpstr>
      <vt:lpstr>بررسی تغییر مقدار تقاضا و تغییر تقاضا:</vt:lpstr>
      <vt:lpstr>PowerPoint Presentation</vt:lpstr>
      <vt:lpstr>PowerPoint Presentation</vt:lpstr>
      <vt:lpstr>PowerPoint Presentation</vt:lpstr>
      <vt:lpstr>تکلیف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اقتصاد خرد</dc:title>
  <dc:creator>User</dc:creator>
  <cp:lastModifiedBy>User</cp:lastModifiedBy>
  <cp:revision>20</cp:revision>
  <dcterms:created xsi:type="dcterms:W3CDTF">2021-09-26T20:24:16Z</dcterms:created>
  <dcterms:modified xsi:type="dcterms:W3CDTF">2021-09-28T23:05:07Z</dcterms:modified>
</cp:coreProperties>
</file>